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0"/>
  </p:notesMasterIdLst>
  <p:sldIdLst>
    <p:sldId id="266" r:id="rId5"/>
    <p:sldId id="267" r:id="rId6"/>
    <p:sldId id="256" r:id="rId7"/>
    <p:sldId id="257" r:id="rId8"/>
    <p:sldId id="258" r:id="rId9"/>
    <p:sldId id="259" r:id="rId10"/>
    <p:sldId id="260" r:id="rId11"/>
    <p:sldId id="270" r:id="rId12"/>
    <p:sldId id="268" r:id="rId13"/>
    <p:sldId id="269" r:id="rId14"/>
    <p:sldId id="261" r:id="rId15"/>
    <p:sldId id="262" r:id="rId16"/>
    <p:sldId id="263" r:id="rId17"/>
    <p:sldId id="264" r:id="rId18"/>
    <p:sldId id="265" r:id="rId19"/>
  </p:sldIdLst>
  <p:sldSz cx="14630400" cy="8229600"/>
  <p:notesSz cx="8229600" cy="14630400"/>
  <p:embeddedFontLst>
    <p:embeddedFont>
      <p:font typeface="Agency FB" panose="020B0503020202020204" pitchFamily="34" charset="0"/>
      <p:regular r:id="rId21"/>
      <p:bold r:id="rId22"/>
    </p:embeddedFont>
    <p:embeddedFont>
      <p:font typeface="Roboto" panose="02000000000000000000" pitchFamily="2" charset="0"/>
      <p:regular r:id="rId23"/>
      <p:bold r:id="rId24"/>
      <p:italic r:id="rId25"/>
      <p:boldItalic r:id="rId26"/>
    </p:embeddedFont>
    <p:embeddedFont>
      <p:font typeface="Roboto Slab" pitchFamily="2" charset="0"/>
      <p:regular r:id="rId27"/>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7" d="100"/>
          <a:sy n="47" d="100"/>
        </p:scale>
        <p:origin x="4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74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75A11-5D51-6432-4706-A1D76D8FF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3D9A0-994A-3E5F-38F4-B36737C81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E4C59C-AF95-B43F-CFFC-9CD841E45B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76B25B-4370-F785-7A5D-6304C01EC85A}"/>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2390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4490-E37C-8311-D5CB-12F887357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1DAA8-CF25-266B-BB0E-C0679071F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ACD8A-7552-739C-BA22-20953FD9BB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795269-ED7D-7411-D68E-F10A511A042B}"/>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38398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791AC-AA3B-4691-11C2-6AF14134A927}"/>
            </a:ext>
          </a:extLst>
        </p:cNvPr>
        <p:cNvGrpSpPr/>
        <p:nvPr/>
      </p:nvGrpSpPr>
      <p:grpSpPr>
        <a:xfrm>
          <a:off x="0" y="0"/>
          <a:ext cx="0" cy="0"/>
          <a:chOff x="0" y="0"/>
          <a:chExt cx="0" cy="0"/>
        </a:xfrm>
      </p:grpSpPr>
      <p:sp>
        <p:nvSpPr>
          <p:cNvPr id="21" name="Rectángulo 20">
            <a:extLst>
              <a:ext uri="{FF2B5EF4-FFF2-40B4-BE49-F238E27FC236}">
                <a16:creationId xmlns:a16="http://schemas.microsoft.com/office/drawing/2014/main" id="{7A182E74-7EC4-7D84-9601-1D4B555B15F0}"/>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76E7682C-B98F-C6B8-511E-B4B709E3F002}"/>
              </a:ext>
            </a:extLst>
          </p:cNvPr>
          <p:cNvSpPr txBox="1"/>
          <p:nvPr/>
        </p:nvSpPr>
        <p:spPr>
          <a:xfrm>
            <a:off x="1386038" y="1694047"/>
            <a:ext cx="11819823" cy="5386090"/>
          </a:xfrm>
          <a:prstGeom prst="rect">
            <a:avLst/>
          </a:prstGeom>
          <a:noFill/>
        </p:spPr>
        <p:txBody>
          <a:bodyPr wrap="square" rtlCol="0">
            <a:spAutoFit/>
          </a:bodyPr>
          <a:lstStyle/>
          <a:p>
            <a:r>
              <a:rPr lang="es-ES" sz="34400" b="1" dirty="0">
                <a:solidFill>
                  <a:schemeClr val="bg1"/>
                </a:solidFill>
                <a:latin typeface="Agency FB" panose="020B0503020202020204" pitchFamily="34" charset="0"/>
              </a:rPr>
              <a:t>TEAM 5</a:t>
            </a:r>
          </a:p>
        </p:txBody>
      </p:sp>
      <p:sp>
        <p:nvSpPr>
          <p:cNvPr id="25" name="CuadroTexto 24">
            <a:extLst>
              <a:ext uri="{FF2B5EF4-FFF2-40B4-BE49-F238E27FC236}">
                <a16:creationId xmlns:a16="http://schemas.microsoft.com/office/drawing/2014/main" id="{7B60A236-1047-BF67-5AD0-2A0115A13BB4}"/>
              </a:ext>
            </a:extLst>
          </p:cNvPr>
          <p:cNvSpPr txBox="1"/>
          <p:nvPr/>
        </p:nvSpPr>
        <p:spPr>
          <a:xfrm>
            <a:off x="789272" y="6465089"/>
            <a:ext cx="11733196" cy="276999"/>
          </a:xfrm>
          <a:prstGeom prst="rect">
            <a:avLst/>
          </a:prstGeom>
          <a:noFill/>
        </p:spPr>
        <p:txBody>
          <a:bodyPr wrap="square" rtlCol="0">
            <a:spAutoFit/>
          </a:bodyPr>
          <a:lstStyle/>
          <a:p>
            <a:pPr algn="ctr"/>
            <a:r>
              <a:rPr lang="es-ES" sz="1200" dirty="0" err="1">
                <a:solidFill>
                  <a:schemeClr val="bg1"/>
                </a:solidFill>
              </a:rPr>
              <a:t>Volodymyr</a:t>
            </a:r>
            <a:r>
              <a:rPr lang="es-ES" sz="1200" dirty="0">
                <a:solidFill>
                  <a:schemeClr val="bg1"/>
                </a:solidFill>
              </a:rPr>
              <a:t> , Adam,  Nacer,  Juan  </a:t>
            </a:r>
            <a:r>
              <a:rPr lang="es-ES" sz="1200" dirty="0" err="1">
                <a:solidFill>
                  <a:schemeClr val="bg1"/>
                </a:solidFill>
              </a:rPr>
              <a:t>Maria</a:t>
            </a:r>
            <a:r>
              <a:rPr lang="es-ES" sz="1200" dirty="0">
                <a:solidFill>
                  <a:schemeClr val="bg1"/>
                </a:solidFill>
              </a:rPr>
              <a:t>,  Antonio</a:t>
            </a:r>
          </a:p>
        </p:txBody>
      </p:sp>
    </p:spTree>
    <p:extLst>
      <p:ext uri="{BB962C8B-B14F-4D97-AF65-F5344CB8AC3E}">
        <p14:creationId xmlns:p14="http://schemas.microsoft.com/office/powerpoint/2010/main" val="3824853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75F03A7-0A51-C3D6-2EFC-3C76AA067FB3}"/>
              </a:ext>
            </a:extLst>
          </p:cNvPr>
          <p:cNvSpPr txBox="1"/>
          <p:nvPr/>
        </p:nvSpPr>
        <p:spPr>
          <a:xfrm>
            <a:off x="1041722" y="613458"/>
            <a:ext cx="12581681" cy="623248"/>
          </a:xfrm>
          <a:prstGeom prst="rect">
            <a:avLst/>
          </a:prstGeom>
          <a:noFill/>
        </p:spPr>
        <p:txBody>
          <a:bodyPr wrap="square" rtlCol="0">
            <a:spAutoFit/>
          </a:bodyPr>
          <a:lstStyle/>
          <a:p>
            <a:r>
              <a:rPr lang="en-US" sz="3450" dirty="0">
                <a:solidFill>
                  <a:srgbClr val="76B9FF"/>
                </a:solidFill>
                <a:latin typeface="Roboto Slab" pitchFamily="34" charset="0"/>
                <a:ea typeface="Roboto Slab" pitchFamily="34" charset="-122"/>
                <a:cs typeface="Roboto Slab" pitchFamily="34" charset="-120"/>
              </a:rPr>
              <a:t>Average defensive shape</a:t>
            </a:r>
            <a:endParaRPr lang="es-ES" sz="3450" dirty="0">
              <a:solidFill>
                <a:srgbClr val="76B9FF"/>
              </a:solidFill>
              <a:latin typeface="Roboto Slab" pitchFamily="34" charset="0"/>
              <a:ea typeface="Roboto Slab" pitchFamily="34" charset="-122"/>
              <a:cs typeface="Roboto Slab" pitchFamily="34" charset="-120"/>
            </a:endParaRPr>
          </a:p>
        </p:txBody>
      </p:sp>
      <p:pic>
        <p:nvPicPr>
          <p:cNvPr id="4" name="Imagen 3">
            <a:extLst>
              <a:ext uri="{FF2B5EF4-FFF2-40B4-BE49-F238E27FC236}">
                <a16:creationId xmlns:a16="http://schemas.microsoft.com/office/drawing/2014/main" id="{2F0C1045-8CF9-044F-3F7D-7EB1EA2C1A5C}"/>
              </a:ext>
            </a:extLst>
          </p:cNvPr>
          <p:cNvPicPr>
            <a:picLocks noChangeAspect="1"/>
          </p:cNvPicPr>
          <p:nvPr/>
        </p:nvPicPr>
        <p:blipFill>
          <a:blip r:embed="rId2"/>
          <a:stretch>
            <a:fillRect/>
          </a:stretch>
        </p:blipFill>
        <p:spPr>
          <a:xfrm>
            <a:off x="1989932" y="1237274"/>
            <a:ext cx="10488489" cy="6992326"/>
          </a:xfrm>
          <a:prstGeom prst="rect">
            <a:avLst/>
          </a:prstGeom>
        </p:spPr>
      </p:pic>
      <p:sp>
        <p:nvSpPr>
          <p:cNvPr id="5" name="Rectángulo 4">
            <a:extLst>
              <a:ext uri="{FF2B5EF4-FFF2-40B4-BE49-F238E27FC236}">
                <a16:creationId xmlns:a16="http://schemas.microsoft.com/office/drawing/2014/main" id="{7333D312-0C9C-661E-7113-8058C1BC812B}"/>
              </a:ext>
            </a:extLst>
          </p:cNvPr>
          <p:cNvSpPr/>
          <p:nvPr/>
        </p:nvSpPr>
        <p:spPr>
          <a:xfrm>
            <a:off x="12778451" y="7616142"/>
            <a:ext cx="1851949" cy="567159"/>
          </a:xfrm>
          <a:prstGeom prst="rect">
            <a:avLst/>
          </a:prstGeom>
          <a:solidFill>
            <a:srgbClr val="2027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39494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1630" y="519827"/>
            <a:ext cx="9953149" cy="590788"/>
          </a:xfrm>
          <a:prstGeom prst="rect">
            <a:avLst/>
          </a:prstGeom>
          <a:noFill/>
          <a:ln/>
        </p:spPr>
        <p:txBody>
          <a:bodyPr wrap="none" lIns="0" tIns="0" rIns="0" bIns="0" rtlCol="0" anchor="t"/>
          <a:lstStyle/>
          <a:p>
            <a:pPr marL="0" indent="0" algn="l">
              <a:lnSpc>
                <a:spcPts val="4650"/>
              </a:lnSpc>
              <a:buNone/>
            </a:pPr>
            <a:r>
              <a:rPr lang="en-US" sz="3700" dirty="0">
                <a:solidFill>
                  <a:srgbClr val="76B9FF"/>
                </a:solidFill>
                <a:latin typeface="Roboto Slab" pitchFamily="34" charset="0"/>
                <a:ea typeface="Roboto Slab" pitchFamily="34" charset="-122"/>
                <a:cs typeface="Roboto Slab" pitchFamily="34" charset="-120"/>
              </a:rPr>
              <a:t>Tactical Implications for Defensive Structure</a:t>
            </a:r>
            <a:endParaRPr lang="en-US" sz="3700" dirty="0"/>
          </a:p>
        </p:txBody>
      </p:sp>
      <p:pic>
        <p:nvPicPr>
          <p:cNvPr id="3" name="Image 0" descr="preencoded.png"/>
          <p:cNvPicPr>
            <a:picLocks noChangeAspect="1"/>
          </p:cNvPicPr>
          <p:nvPr/>
        </p:nvPicPr>
        <p:blipFill>
          <a:blip r:embed="rId3"/>
          <a:stretch>
            <a:fillRect/>
          </a:stretch>
        </p:blipFill>
        <p:spPr>
          <a:xfrm>
            <a:off x="3131700" y="1963643"/>
            <a:ext cx="1646753" cy="1089065"/>
          </a:xfrm>
          <a:prstGeom prst="rect">
            <a:avLst/>
          </a:prstGeom>
        </p:spPr>
      </p:pic>
      <p:pic>
        <p:nvPicPr>
          <p:cNvPr id="4" name="Image 1" descr="preencoded.png"/>
          <p:cNvPicPr>
            <a:picLocks noChangeAspect="1"/>
          </p:cNvPicPr>
          <p:nvPr/>
        </p:nvPicPr>
        <p:blipFill>
          <a:blip r:embed="rId4"/>
          <a:stretch>
            <a:fillRect/>
          </a:stretch>
        </p:blipFill>
        <p:spPr>
          <a:xfrm>
            <a:off x="3822144" y="2477041"/>
            <a:ext cx="265867" cy="332303"/>
          </a:xfrm>
          <a:prstGeom prst="rect">
            <a:avLst/>
          </a:prstGeom>
        </p:spPr>
      </p:pic>
      <p:sp>
        <p:nvSpPr>
          <p:cNvPr id="5" name="Text 1"/>
          <p:cNvSpPr/>
          <p:nvPr/>
        </p:nvSpPr>
        <p:spPr>
          <a:xfrm>
            <a:off x="4967406" y="2152596"/>
            <a:ext cx="2055019" cy="295394"/>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Roboto Slab" pitchFamily="34" charset="0"/>
                <a:ea typeface="Roboto Slab" pitchFamily="34" charset="-122"/>
                <a:cs typeface="Roboto Slab" pitchFamily="34" charset="-120"/>
              </a:rPr>
              <a:t>Match Success</a:t>
            </a:r>
            <a:endParaRPr lang="en-US" sz="1850" dirty="0"/>
          </a:p>
        </p:txBody>
      </p:sp>
      <p:sp>
        <p:nvSpPr>
          <p:cNvPr id="6" name="Text 2"/>
          <p:cNvSpPr/>
          <p:nvPr/>
        </p:nvSpPr>
        <p:spPr>
          <a:xfrm>
            <a:off x="4967406" y="2561337"/>
            <a:ext cx="2055019" cy="302419"/>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Roboto" pitchFamily="34" charset="0"/>
                <a:ea typeface="Roboto" pitchFamily="34" charset="-122"/>
                <a:cs typeface="Roboto" pitchFamily="34" charset="-120"/>
              </a:rPr>
              <a:t>Improved win probability</a:t>
            </a:r>
            <a:endParaRPr lang="en-US" sz="1450" dirty="0"/>
          </a:p>
        </p:txBody>
      </p:sp>
      <p:sp>
        <p:nvSpPr>
          <p:cNvPr id="7" name="Shape 3"/>
          <p:cNvSpPr/>
          <p:nvPr/>
        </p:nvSpPr>
        <p:spPr>
          <a:xfrm>
            <a:off x="4825603" y="3066758"/>
            <a:ext cx="9062799" cy="11430"/>
          </a:xfrm>
          <a:prstGeom prst="roundRect">
            <a:avLst>
              <a:gd name="adj" fmla="val 248125"/>
            </a:avLst>
          </a:prstGeom>
          <a:solidFill>
            <a:srgbClr val="585F6B"/>
          </a:solidFill>
          <a:ln/>
        </p:spPr>
        <p:txBody>
          <a:bodyPr/>
          <a:lstStyle/>
          <a:p>
            <a:endParaRPr lang="es-ES"/>
          </a:p>
        </p:txBody>
      </p:sp>
      <p:pic>
        <p:nvPicPr>
          <p:cNvPr id="8" name="Image 2" descr="preencoded.png"/>
          <p:cNvPicPr>
            <a:picLocks noChangeAspect="1"/>
          </p:cNvPicPr>
          <p:nvPr/>
        </p:nvPicPr>
        <p:blipFill>
          <a:blip r:embed="rId5"/>
          <a:stretch>
            <a:fillRect/>
          </a:stretch>
        </p:blipFill>
        <p:spPr>
          <a:xfrm>
            <a:off x="2308383" y="3099857"/>
            <a:ext cx="3293507" cy="1089065"/>
          </a:xfrm>
          <a:prstGeom prst="rect">
            <a:avLst/>
          </a:prstGeom>
        </p:spPr>
      </p:pic>
      <p:pic>
        <p:nvPicPr>
          <p:cNvPr id="9" name="Image 3" descr="preencoded.png"/>
          <p:cNvPicPr>
            <a:picLocks noChangeAspect="1"/>
          </p:cNvPicPr>
          <p:nvPr/>
        </p:nvPicPr>
        <p:blipFill>
          <a:blip r:embed="rId6"/>
          <a:stretch>
            <a:fillRect/>
          </a:stretch>
        </p:blipFill>
        <p:spPr>
          <a:xfrm>
            <a:off x="3822144" y="3478238"/>
            <a:ext cx="265867" cy="332303"/>
          </a:xfrm>
          <a:prstGeom prst="rect">
            <a:avLst/>
          </a:prstGeom>
        </p:spPr>
      </p:pic>
      <p:sp>
        <p:nvSpPr>
          <p:cNvPr id="10" name="Text 4"/>
          <p:cNvSpPr/>
          <p:nvPr/>
        </p:nvSpPr>
        <p:spPr>
          <a:xfrm>
            <a:off x="5790842" y="3288809"/>
            <a:ext cx="2132886" cy="295394"/>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Roboto Slab" pitchFamily="34" charset="0"/>
                <a:ea typeface="Roboto Slab" pitchFamily="34" charset="-122"/>
                <a:cs typeface="Roboto Slab" pitchFamily="34" charset="-120"/>
              </a:rPr>
              <a:t>Defensive Stability</a:t>
            </a:r>
            <a:endParaRPr lang="en-US" sz="1850" dirty="0"/>
          </a:p>
        </p:txBody>
      </p:sp>
      <p:sp>
        <p:nvSpPr>
          <p:cNvPr id="11" name="Text 5"/>
          <p:cNvSpPr/>
          <p:nvPr/>
        </p:nvSpPr>
        <p:spPr>
          <a:xfrm>
            <a:off x="5790842" y="3697551"/>
            <a:ext cx="2132886" cy="302419"/>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Roboto" pitchFamily="34" charset="0"/>
                <a:ea typeface="Roboto" pitchFamily="34" charset="-122"/>
                <a:cs typeface="Roboto" pitchFamily="34" charset="-120"/>
              </a:rPr>
              <a:t>Fewer chances conceded</a:t>
            </a:r>
            <a:endParaRPr lang="en-US" sz="1450" dirty="0"/>
          </a:p>
        </p:txBody>
      </p:sp>
      <p:sp>
        <p:nvSpPr>
          <p:cNvPr id="12" name="Shape 6"/>
          <p:cNvSpPr/>
          <p:nvPr/>
        </p:nvSpPr>
        <p:spPr>
          <a:xfrm>
            <a:off x="5649039" y="4202971"/>
            <a:ext cx="8239363" cy="11430"/>
          </a:xfrm>
          <a:prstGeom prst="roundRect">
            <a:avLst>
              <a:gd name="adj" fmla="val 248125"/>
            </a:avLst>
          </a:prstGeom>
          <a:solidFill>
            <a:srgbClr val="585F6B"/>
          </a:solidFill>
          <a:ln/>
        </p:spPr>
        <p:txBody>
          <a:bodyPr/>
          <a:lstStyle/>
          <a:p>
            <a:endParaRPr lang="es-ES"/>
          </a:p>
        </p:txBody>
      </p:sp>
      <p:pic>
        <p:nvPicPr>
          <p:cNvPr id="13" name="Image 4" descr="preencoded.png"/>
          <p:cNvPicPr>
            <a:picLocks noChangeAspect="1"/>
          </p:cNvPicPr>
          <p:nvPr/>
        </p:nvPicPr>
        <p:blipFill>
          <a:blip r:embed="rId7"/>
          <a:stretch>
            <a:fillRect/>
          </a:stretch>
        </p:blipFill>
        <p:spPr>
          <a:xfrm>
            <a:off x="1484947" y="4236070"/>
            <a:ext cx="4940260" cy="1089065"/>
          </a:xfrm>
          <a:prstGeom prst="rect">
            <a:avLst/>
          </a:prstGeom>
        </p:spPr>
      </p:pic>
      <p:pic>
        <p:nvPicPr>
          <p:cNvPr id="14" name="Image 5" descr="preencoded.png"/>
          <p:cNvPicPr>
            <a:picLocks noChangeAspect="1"/>
          </p:cNvPicPr>
          <p:nvPr/>
        </p:nvPicPr>
        <p:blipFill>
          <a:blip r:embed="rId8"/>
          <a:stretch>
            <a:fillRect/>
          </a:stretch>
        </p:blipFill>
        <p:spPr>
          <a:xfrm>
            <a:off x="3822144" y="4614451"/>
            <a:ext cx="265867" cy="332303"/>
          </a:xfrm>
          <a:prstGeom prst="rect">
            <a:avLst/>
          </a:prstGeom>
        </p:spPr>
      </p:pic>
      <p:sp>
        <p:nvSpPr>
          <p:cNvPr id="15" name="Text 7"/>
          <p:cNvSpPr/>
          <p:nvPr/>
        </p:nvSpPr>
        <p:spPr>
          <a:xfrm>
            <a:off x="6614159" y="4458470"/>
            <a:ext cx="2363272" cy="295394"/>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Roboto Slab" pitchFamily="34" charset="0"/>
                <a:ea typeface="Roboto Slab" pitchFamily="34" charset="-122"/>
                <a:cs typeface="Roboto Slab" pitchFamily="34" charset="-120"/>
              </a:rPr>
              <a:t>Team Organisation</a:t>
            </a:r>
            <a:endParaRPr lang="en-US" sz="1850" dirty="0"/>
          </a:p>
        </p:txBody>
      </p:sp>
      <p:sp>
        <p:nvSpPr>
          <p:cNvPr id="16" name="Text 8"/>
          <p:cNvSpPr/>
          <p:nvPr/>
        </p:nvSpPr>
        <p:spPr>
          <a:xfrm>
            <a:off x="6614159" y="4833764"/>
            <a:ext cx="2781538" cy="302419"/>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Roboto" pitchFamily="34" charset="0"/>
                <a:ea typeface="Roboto" pitchFamily="34" charset="-122"/>
                <a:cs typeface="Roboto" pitchFamily="34" charset="-120"/>
              </a:rPr>
              <a:t>Better coordination and coverage</a:t>
            </a:r>
            <a:endParaRPr lang="en-US" sz="1450" dirty="0"/>
          </a:p>
        </p:txBody>
      </p:sp>
      <p:sp>
        <p:nvSpPr>
          <p:cNvPr id="17" name="Shape 9"/>
          <p:cNvSpPr/>
          <p:nvPr/>
        </p:nvSpPr>
        <p:spPr>
          <a:xfrm>
            <a:off x="6472356" y="5339184"/>
            <a:ext cx="7416046" cy="11430"/>
          </a:xfrm>
          <a:prstGeom prst="roundRect">
            <a:avLst>
              <a:gd name="adj" fmla="val 248125"/>
            </a:avLst>
          </a:prstGeom>
          <a:solidFill>
            <a:srgbClr val="585F6B"/>
          </a:solidFill>
          <a:ln/>
        </p:spPr>
        <p:txBody>
          <a:bodyPr/>
          <a:lstStyle/>
          <a:p>
            <a:endParaRPr lang="es-ES"/>
          </a:p>
        </p:txBody>
      </p:sp>
      <p:pic>
        <p:nvPicPr>
          <p:cNvPr id="18" name="Image 6" descr="preencoded.png"/>
          <p:cNvPicPr>
            <a:picLocks noChangeAspect="1"/>
          </p:cNvPicPr>
          <p:nvPr/>
        </p:nvPicPr>
        <p:blipFill>
          <a:blip r:embed="rId9"/>
          <a:stretch>
            <a:fillRect/>
          </a:stretch>
        </p:blipFill>
        <p:spPr>
          <a:xfrm>
            <a:off x="661630" y="5372284"/>
            <a:ext cx="6587014" cy="1089065"/>
          </a:xfrm>
          <a:prstGeom prst="rect">
            <a:avLst/>
          </a:prstGeom>
        </p:spPr>
      </p:pic>
      <p:pic>
        <p:nvPicPr>
          <p:cNvPr id="19" name="Image 7" descr="preencoded.png"/>
          <p:cNvPicPr>
            <a:picLocks noChangeAspect="1"/>
          </p:cNvPicPr>
          <p:nvPr/>
        </p:nvPicPr>
        <p:blipFill>
          <a:blip r:embed="rId10"/>
          <a:stretch>
            <a:fillRect/>
          </a:stretch>
        </p:blipFill>
        <p:spPr>
          <a:xfrm>
            <a:off x="3822144" y="5750664"/>
            <a:ext cx="265867" cy="332303"/>
          </a:xfrm>
          <a:prstGeom prst="rect">
            <a:avLst/>
          </a:prstGeom>
        </p:spPr>
      </p:pic>
      <p:sp>
        <p:nvSpPr>
          <p:cNvPr id="20" name="Text 10"/>
          <p:cNvSpPr/>
          <p:nvPr/>
        </p:nvSpPr>
        <p:spPr>
          <a:xfrm>
            <a:off x="7437596" y="5561236"/>
            <a:ext cx="2346127" cy="295394"/>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Roboto Slab" pitchFamily="34" charset="0"/>
                <a:ea typeface="Roboto Slab" pitchFamily="34" charset="-122"/>
                <a:cs typeface="Roboto Slab" pitchFamily="34" charset="-120"/>
              </a:rPr>
              <a:t>Positional Discipline</a:t>
            </a:r>
            <a:endParaRPr lang="en-US" sz="1850" dirty="0"/>
          </a:p>
        </p:txBody>
      </p:sp>
      <p:sp>
        <p:nvSpPr>
          <p:cNvPr id="21" name="Text 11"/>
          <p:cNvSpPr/>
          <p:nvPr/>
        </p:nvSpPr>
        <p:spPr>
          <a:xfrm>
            <a:off x="7437596" y="5969977"/>
            <a:ext cx="2346127" cy="302419"/>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Roboto" pitchFamily="34" charset="0"/>
                <a:ea typeface="Roboto" pitchFamily="34" charset="-122"/>
                <a:cs typeface="Roboto" pitchFamily="34" charset="-120"/>
              </a:rPr>
              <a:t>Maintaining assigned zones</a:t>
            </a:r>
            <a:endParaRPr lang="en-US" sz="1450" dirty="0"/>
          </a:p>
        </p:txBody>
      </p:sp>
      <p:sp>
        <p:nvSpPr>
          <p:cNvPr id="22" name="Text 12"/>
          <p:cNvSpPr/>
          <p:nvPr/>
        </p:nvSpPr>
        <p:spPr>
          <a:xfrm>
            <a:off x="661630" y="6198989"/>
            <a:ext cx="13307139" cy="1512094"/>
          </a:xfrm>
          <a:prstGeom prst="rect">
            <a:avLst/>
          </a:prstGeom>
          <a:noFill/>
          <a:ln/>
        </p:spPr>
        <p:txBody>
          <a:bodyPr wrap="square" lIns="0" tIns="0" rIns="0" bIns="0" rtlCol="0" anchor="t"/>
          <a:lstStyle/>
          <a:p>
            <a:pPr marL="0" indent="0" algn="l">
              <a:lnSpc>
                <a:spcPts val="2350"/>
              </a:lnSpc>
              <a:buNone/>
            </a:pPr>
            <a:endParaRPr lang="en-US" sz="1450" dirty="0"/>
          </a:p>
        </p:txBody>
      </p:sp>
      <p:sp>
        <p:nvSpPr>
          <p:cNvPr id="23" name="Rectángulo 22">
            <a:extLst>
              <a:ext uri="{FF2B5EF4-FFF2-40B4-BE49-F238E27FC236}">
                <a16:creationId xmlns:a16="http://schemas.microsoft.com/office/drawing/2014/main" id="{9FCD5EA5-373A-A6B9-C2A6-83C762191EA5}"/>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86A95C38-1608-94E3-1203-264EC537E6B1}"/>
              </a:ext>
            </a:extLst>
          </p:cNvPr>
          <p:cNvSpPr txBox="1"/>
          <p:nvPr/>
        </p:nvSpPr>
        <p:spPr>
          <a:xfrm>
            <a:off x="7248644" y="2204387"/>
            <a:ext cx="4907666" cy="646331"/>
          </a:xfrm>
          <a:prstGeom prst="rect">
            <a:avLst/>
          </a:prstGeom>
          <a:noFill/>
        </p:spPr>
        <p:txBody>
          <a:bodyPr wrap="square" rtlCol="0">
            <a:spAutoFit/>
          </a:bodyPr>
          <a:lstStyle/>
          <a:p>
            <a:r>
              <a:rPr lang="en-US" dirty="0">
                <a:solidFill>
                  <a:schemeClr val="bg2">
                    <a:lumMod val="90000"/>
                  </a:schemeClr>
                </a:solidFill>
                <a:latin typeface="Roboto SB"/>
              </a:rPr>
              <a:t>→ Strong defensive structure leads to better results</a:t>
            </a:r>
            <a:endParaRPr lang="es-ES" dirty="0">
              <a:solidFill>
                <a:schemeClr val="bg2">
                  <a:lumMod val="90000"/>
                </a:schemeClr>
              </a:solidFill>
              <a:latin typeface="Roboto SB"/>
            </a:endParaRPr>
          </a:p>
        </p:txBody>
      </p:sp>
      <p:sp>
        <p:nvSpPr>
          <p:cNvPr id="25" name="CuadroTexto 24">
            <a:extLst>
              <a:ext uri="{FF2B5EF4-FFF2-40B4-BE49-F238E27FC236}">
                <a16:creationId xmlns:a16="http://schemas.microsoft.com/office/drawing/2014/main" id="{227EFA88-01F4-9798-E807-4377640431F7}"/>
              </a:ext>
            </a:extLst>
          </p:cNvPr>
          <p:cNvSpPr txBox="1"/>
          <p:nvPr/>
        </p:nvSpPr>
        <p:spPr>
          <a:xfrm>
            <a:off x="8150082" y="3347062"/>
            <a:ext cx="5173884" cy="584775"/>
          </a:xfrm>
          <a:prstGeom prst="rect">
            <a:avLst/>
          </a:prstGeom>
          <a:noFill/>
        </p:spPr>
        <p:txBody>
          <a:bodyPr wrap="square" rtlCol="0">
            <a:spAutoFit/>
          </a:bodyPr>
          <a:lstStyle/>
          <a:p>
            <a:r>
              <a:rPr lang="en-US" sz="1600" dirty="0">
                <a:solidFill>
                  <a:schemeClr val="bg2">
                    <a:lumMod val="90000"/>
                  </a:schemeClr>
                </a:solidFill>
                <a:latin typeface="Roboto SB"/>
              </a:rPr>
              <a:t>→ Clear zonal responsibilities prevent chaos and improve team resilience</a:t>
            </a:r>
            <a:endParaRPr lang="es-ES" sz="1600" dirty="0">
              <a:solidFill>
                <a:schemeClr val="bg2">
                  <a:lumMod val="90000"/>
                </a:schemeClr>
              </a:solidFill>
              <a:latin typeface="Roboto SB"/>
            </a:endParaRPr>
          </a:p>
        </p:txBody>
      </p:sp>
      <p:sp>
        <p:nvSpPr>
          <p:cNvPr id="26" name="CuadroTexto 25">
            <a:extLst>
              <a:ext uri="{FF2B5EF4-FFF2-40B4-BE49-F238E27FC236}">
                <a16:creationId xmlns:a16="http://schemas.microsoft.com/office/drawing/2014/main" id="{4B6B497E-2055-DF36-B91A-C18F749809C3}"/>
              </a:ext>
            </a:extLst>
          </p:cNvPr>
          <p:cNvSpPr txBox="1"/>
          <p:nvPr/>
        </p:nvSpPr>
        <p:spPr>
          <a:xfrm>
            <a:off x="9395697" y="4456813"/>
            <a:ext cx="3946967" cy="584775"/>
          </a:xfrm>
          <a:prstGeom prst="rect">
            <a:avLst/>
          </a:prstGeom>
          <a:noFill/>
        </p:spPr>
        <p:txBody>
          <a:bodyPr wrap="square" rtlCol="0">
            <a:spAutoFit/>
          </a:bodyPr>
          <a:lstStyle/>
          <a:p>
            <a:r>
              <a:rPr lang="es-ES" sz="1600" dirty="0">
                <a:solidFill>
                  <a:schemeClr val="bg2">
                    <a:lumMod val="90000"/>
                  </a:schemeClr>
                </a:solidFill>
                <a:latin typeface="Roboto SB"/>
              </a:rPr>
              <a:t>→ </a:t>
            </a:r>
            <a:r>
              <a:rPr lang="es-ES" sz="1600" dirty="0" err="1">
                <a:solidFill>
                  <a:schemeClr val="bg2">
                    <a:lumMod val="90000"/>
                  </a:schemeClr>
                </a:solidFill>
                <a:latin typeface="Roboto SB"/>
              </a:rPr>
              <a:t>Positional</a:t>
            </a:r>
            <a:r>
              <a:rPr lang="es-ES" sz="1600" dirty="0">
                <a:solidFill>
                  <a:schemeClr val="bg2">
                    <a:lumMod val="90000"/>
                  </a:schemeClr>
                </a:solidFill>
                <a:latin typeface="Roboto SB"/>
              </a:rPr>
              <a:t> discipline </a:t>
            </a:r>
            <a:r>
              <a:rPr lang="es-ES" sz="1600" dirty="0" err="1">
                <a:solidFill>
                  <a:schemeClr val="bg2">
                    <a:lumMod val="90000"/>
                  </a:schemeClr>
                </a:solidFill>
                <a:latin typeface="Roboto SB"/>
              </a:rPr>
              <a:t>enhances</a:t>
            </a:r>
            <a:r>
              <a:rPr lang="es-ES" sz="1600" dirty="0">
                <a:solidFill>
                  <a:schemeClr val="bg2">
                    <a:lumMod val="90000"/>
                  </a:schemeClr>
                </a:solidFill>
                <a:latin typeface="Roboto SB"/>
              </a:rPr>
              <a:t> </a:t>
            </a:r>
            <a:r>
              <a:rPr lang="es-ES" sz="1600" dirty="0" err="1">
                <a:solidFill>
                  <a:schemeClr val="bg2">
                    <a:lumMod val="90000"/>
                  </a:schemeClr>
                </a:solidFill>
                <a:latin typeface="Roboto SB"/>
              </a:rPr>
              <a:t>coordination</a:t>
            </a:r>
            <a:r>
              <a:rPr lang="es-ES" sz="1600" dirty="0">
                <a:solidFill>
                  <a:schemeClr val="bg2">
                    <a:lumMod val="90000"/>
                  </a:schemeClr>
                </a:solidFill>
                <a:latin typeface="Roboto SB"/>
              </a:rPr>
              <a:t> </a:t>
            </a:r>
            <a:r>
              <a:rPr lang="es-ES" sz="1600" dirty="0" err="1">
                <a:solidFill>
                  <a:schemeClr val="bg2">
                    <a:lumMod val="90000"/>
                  </a:schemeClr>
                </a:solidFill>
                <a:latin typeface="Roboto SB"/>
              </a:rPr>
              <a:t>across</a:t>
            </a:r>
            <a:r>
              <a:rPr lang="es-ES" sz="1600" dirty="0">
                <a:solidFill>
                  <a:schemeClr val="bg2">
                    <a:lumMod val="90000"/>
                  </a:schemeClr>
                </a:solidFill>
                <a:latin typeface="Roboto SB"/>
              </a:rPr>
              <a:t> </a:t>
            </a:r>
            <a:r>
              <a:rPr lang="es-ES" sz="1600" dirty="0" err="1">
                <a:solidFill>
                  <a:schemeClr val="bg2">
                    <a:lumMod val="90000"/>
                  </a:schemeClr>
                </a:solidFill>
                <a:latin typeface="Roboto SB"/>
              </a:rPr>
              <a:t>the</a:t>
            </a:r>
            <a:r>
              <a:rPr lang="es-ES" sz="1600" dirty="0">
                <a:solidFill>
                  <a:schemeClr val="bg2">
                    <a:lumMod val="90000"/>
                  </a:schemeClr>
                </a:solidFill>
                <a:latin typeface="Roboto SB"/>
              </a:rPr>
              <a:t> defensive </a:t>
            </a:r>
            <a:r>
              <a:rPr lang="es-ES" sz="1600" dirty="0" err="1">
                <a:solidFill>
                  <a:schemeClr val="bg2">
                    <a:lumMod val="90000"/>
                  </a:schemeClr>
                </a:solidFill>
                <a:latin typeface="Roboto SB"/>
              </a:rPr>
              <a:t>unit</a:t>
            </a:r>
            <a:endParaRPr lang="es-ES" sz="1600" dirty="0">
              <a:solidFill>
                <a:schemeClr val="bg2">
                  <a:lumMod val="90000"/>
                </a:schemeClr>
              </a:solidFill>
              <a:latin typeface="Roboto SB"/>
            </a:endParaRPr>
          </a:p>
        </p:txBody>
      </p:sp>
      <p:sp>
        <p:nvSpPr>
          <p:cNvPr id="28" name="CuadroTexto 27">
            <a:extLst>
              <a:ext uri="{FF2B5EF4-FFF2-40B4-BE49-F238E27FC236}">
                <a16:creationId xmlns:a16="http://schemas.microsoft.com/office/drawing/2014/main" id="{C2ECCB2C-188F-D2A1-4C72-3F9C6DB0BDD1}"/>
              </a:ext>
            </a:extLst>
          </p:cNvPr>
          <p:cNvSpPr txBox="1"/>
          <p:nvPr/>
        </p:nvSpPr>
        <p:spPr>
          <a:xfrm>
            <a:off x="10025181" y="5561236"/>
            <a:ext cx="3576577" cy="738664"/>
          </a:xfrm>
          <a:prstGeom prst="rect">
            <a:avLst/>
          </a:prstGeom>
          <a:noFill/>
        </p:spPr>
        <p:txBody>
          <a:bodyPr wrap="square" rtlCol="0">
            <a:spAutoFit/>
          </a:bodyPr>
          <a:lstStyle/>
          <a:p>
            <a:r>
              <a:rPr lang="en-US" sz="1400" dirty="0">
                <a:solidFill>
                  <a:schemeClr val="bg2">
                    <a:lumMod val="90000"/>
                  </a:schemeClr>
                </a:solidFill>
                <a:latin typeface="Roboto SB"/>
              </a:rPr>
              <a:t>→ Central defenders, like Mechele, must prioritize maintaining shape over chasing immediate threats</a:t>
            </a:r>
            <a:endParaRPr lang="es-ES" sz="1400" dirty="0">
              <a:solidFill>
                <a:schemeClr val="bg2">
                  <a:lumMod val="90000"/>
                </a:schemeClr>
              </a:solidFill>
              <a:latin typeface="Roboto SB"/>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2115" y="575191"/>
            <a:ext cx="8374499" cy="653772"/>
          </a:xfrm>
          <a:prstGeom prst="rect">
            <a:avLst/>
          </a:prstGeom>
          <a:noFill/>
          <a:ln/>
        </p:spPr>
        <p:txBody>
          <a:bodyPr wrap="none" lIns="0" tIns="0" rIns="0" bIns="0" rtlCol="0" anchor="t"/>
          <a:lstStyle/>
          <a:p>
            <a:pPr marL="0" indent="0" algn="l">
              <a:lnSpc>
                <a:spcPts val="5100"/>
              </a:lnSpc>
              <a:buNone/>
            </a:pPr>
            <a:r>
              <a:rPr lang="en-US" sz="4100" dirty="0">
                <a:solidFill>
                  <a:srgbClr val="76B9FF"/>
                </a:solidFill>
                <a:latin typeface="Roboto Slab" pitchFamily="34" charset="0"/>
                <a:ea typeface="Roboto Slab" pitchFamily="34" charset="-122"/>
                <a:cs typeface="Roboto Slab" pitchFamily="34" charset="-120"/>
              </a:rPr>
              <a:t>Positional Heat Maps Comparison</a:t>
            </a:r>
            <a:endParaRPr lang="en-US" sz="4100" dirty="0"/>
          </a:p>
        </p:txBody>
      </p:sp>
      <p:sp>
        <p:nvSpPr>
          <p:cNvPr id="3" name="Text 1"/>
          <p:cNvSpPr/>
          <p:nvPr/>
        </p:nvSpPr>
        <p:spPr>
          <a:xfrm>
            <a:off x="815109" y="2510077"/>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76B9FF"/>
                </a:solidFill>
                <a:latin typeface="Roboto Slab" pitchFamily="34" charset="0"/>
                <a:ea typeface="Roboto Slab" pitchFamily="34" charset="-122"/>
                <a:cs typeface="Roboto Slab" pitchFamily="34" charset="-120"/>
              </a:rPr>
              <a:t>Winning Pattern</a:t>
            </a:r>
            <a:endParaRPr lang="en-US" sz="2050" dirty="0"/>
          </a:p>
        </p:txBody>
      </p:sp>
      <p:sp>
        <p:nvSpPr>
          <p:cNvPr id="5" name="Text 2"/>
          <p:cNvSpPr/>
          <p:nvPr/>
        </p:nvSpPr>
        <p:spPr>
          <a:xfrm>
            <a:off x="815109" y="5515333"/>
            <a:ext cx="4048006" cy="1004054"/>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Roboto" pitchFamily="34" charset="0"/>
                <a:ea typeface="Roboto" pitchFamily="34" charset="-122"/>
                <a:cs typeface="Roboto" pitchFamily="34" charset="-120"/>
              </a:rPr>
              <a:t>Concentrated activity on right flank, minimal movement elsewhere, logical dead zones</a:t>
            </a:r>
            <a:endParaRPr lang="en-US" sz="1600" dirty="0"/>
          </a:p>
        </p:txBody>
      </p:sp>
      <p:sp>
        <p:nvSpPr>
          <p:cNvPr id="6" name="Text 3"/>
          <p:cNvSpPr/>
          <p:nvPr/>
        </p:nvSpPr>
        <p:spPr>
          <a:xfrm>
            <a:off x="5381037" y="2510077"/>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76B9FF"/>
                </a:solidFill>
                <a:latin typeface="Roboto Slab" pitchFamily="34" charset="0"/>
                <a:ea typeface="Roboto Slab" pitchFamily="34" charset="-122"/>
                <a:cs typeface="Roboto Slab" pitchFamily="34" charset="-120"/>
              </a:rPr>
              <a:t>Drawing Pattern</a:t>
            </a:r>
            <a:endParaRPr lang="en-US" sz="2050" dirty="0"/>
          </a:p>
        </p:txBody>
      </p:sp>
      <p:sp>
        <p:nvSpPr>
          <p:cNvPr id="8" name="Text 4"/>
          <p:cNvSpPr/>
          <p:nvPr/>
        </p:nvSpPr>
        <p:spPr>
          <a:xfrm>
            <a:off x="5381037" y="5515333"/>
            <a:ext cx="4048006" cy="669369"/>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Roboto" pitchFamily="34" charset="0"/>
                <a:ea typeface="Roboto" pitchFamily="34" charset="-122"/>
                <a:cs typeface="Roboto" pitchFamily="34" charset="-120"/>
              </a:rPr>
              <a:t>Well-distributed activity, slightly more central presence, balanced approach</a:t>
            </a:r>
            <a:endParaRPr lang="en-US" sz="1600" dirty="0"/>
          </a:p>
        </p:txBody>
      </p:sp>
      <p:sp>
        <p:nvSpPr>
          <p:cNvPr id="9" name="Text 5"/>
          <p:cNvSpPr/>
          <p:nvPr/>
        </p:nvSpPr>
        <p:spPr>
          <a:xfrm>
            <a:off x="9946965" y="2510077"/>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76B9FF"/>
                </a:solidFill>
                <a:latin typeface="Roboto Slab" pitchFamily="34" charset="0"/>
                <a:ea typeface="Roboto Slab" pitchFamily="34" charset="-122"/>
                <a:cs typeface="Roboto Slab" pitchFamily="34" charset="-120"/>
              </a:rPr>
              <a:t>Losing Pattern</a:t>
            </a:r>
            <a:endParaRPr lang="en-US" sz="2050" dirty="0"/>
          </a:p>
        </p:txBody>
      </p:sp>
      <p:sp>
        <p:nvSpPr>
          <p:cNvPr id="11" name="Text 6"/>
          <p:cNvSpPr/>
          <p:nvPr/>
        </p:nvSpPr>
        <p:spPr>
          <a:xfrm>
            <a:off x="9946965" y="5515333"/>
            <a:ext cx="4048006" cy="669369"/>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Roboto" pitchFamily="34" charset="0"/>
                <a:ea typeface="Roboto" pitchFamily="34" charset="-122"/>
                <a:cs typeface="Roboto" pitchFamily="34" charset="-120"/>
              </a:rPr>
              <a:t>Scattered activity, dual hotspots, extensive movement into attacking areas</a:t>
            </a:r>
            <a:endParaRPr lang="en-US" sz="1600" dirty="0"/>
          </a:p>
        </p:txBody>
      </p:sp>
      <p:sp>
        <p:nvSpPr>
          <p:cNvPr id="12" name="Text 7"/>
          <p:cNvSpPr/>
          <p:nvPr/>
        </p:nvSpPr>
        <p:spPr>
          <a:xfrm>
            <a:off x="732115" y="6184702"/>
            <a:ext cx="13166169" cy="1673423"/>
          </a:xfrm>
          <a:prstGeom prst="rect">
            <a:avLst/>
          </a:prstGeom>
          <a:noFill/>
          <a:ln/>
        </p:spPr>
        <p:txBody>
          <a:bodyPr wrap="square" lIns="0" tIns="0" rIns="0" bIns="0" rtlCol="0" anchor="t"/>
          <a:lstStyle/>
          <a:p>
            <a:pPr marL="0" indent="0" algn="l">
              <a:lnSpc>
                <a:spcPts val="2600"/>
              </a:lnSpc>
              <a:buNone/>
            </a:pPr>
            <a:endParaRPr lang="en-US" sz="1600" dirty="0"/>
          </a:p>
        </p:txBody>
      </p:sp>
      <p:sp>
        <p:nvSpPr>
          <p:cNvPr id="13" name="Rectángulo 12">
            <a:extLst>
              <a:ext uri="{FF2B5EF4-FFF2-40B4-BE49-F238E27FC236}">
                <a16:creationId xmlns:a16="http://schemas.microsoft.com/office/drawing/2014/main" id="{20FADDDE-7122-E81A-B84B-0C4B508066A9}"/>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descr="Mapa&#10;&#10;El contenido generado por IA puede ser incorrecto.">
            <a:extLst>
              <a:ext uri="{FF2B5EF4-FFF2-40B4-BE49-F238E27FC236}">
                <a16:creationId xmlns:a16="http://schemas.microsoft.com/office/drawing/2014/main" id="{BA096A0C-1B65-535C-D1B4-1D8C77D4468E}"/>
              </a:ext>
            </a:extLst>
          </p:cNvPr>
          <p:cNvPicPr>
            <a:picLocks noChangeAspect="1"/>
          </p:cNvPicPr>
          <p:nvPr/>
        </p:nvPicPr>
        <p:blipFill>
          <a:blip r:embed="rId3"/>
          <a:stretch>
            <a:fillRect/>
          </a:stretch>
        </p:blipFill>
        <p:spPr>
          <a:xfrm>
            <a:off x="9785260" y="3072171"/>
            <a:ext cx="4048006" cy="2201804"/>
          </a:xfrm>
          <a:prstGeom prst="rect">
            <a:avLst/>
          </a:prstGeom>
        </p:spPr>
      </p:pic>
      <p:pic>
        <p:nvPicPr>
          <p:cNvPr id="17" name="Imagen 16" descr="Un conjunto de letras blancas en un fondo blanco&#10;&#10;El contenido generado por IA puede ser incorrecto.">
            <a:extLst>
              <a:ext uri="{FF2B5EF4-FFF2-40B4-BE49-F238E27FC236}">
                <a16:creationId xmlns:a16="http://schemas.microsoft.com/office/drawing/2014/main" id="{2888B3A7-4F2B-FD33-A590-B02901EFE671}"/>
              </a:ext>
            </a:extLst>
          </p:cNvPr>
          <p:cNvPicPr>
            <a:picLocks noChangeAspect="1"/>
          </p:cNvPicPr>
          <p:nvPr/>
        </p:nvPicPr>
        <p:blipFill>
          <a:blip r:embed="rId4"/>
          <a:stretch>
            <a:fillRect/>
          </a:stretch>
        </p:blipFill>
        <p:spPr>
          <a:xfrm>
            <a:off x="732115" y="3072171"/>
            <a:ext cx="4048007" cy="2201804"/>
          </a:xfrm>
          <a:prstGeom prst="rect">
            <a:avLst/>
          </a:prstGeom>
        </p:spPr>
      </p:pic>
      <p:pic>
        <p:nvPicPr>
          <p:cNvPr id="19" name="Imagen 18" descr="Mapa&#10;&#10;El contenido generado por IA puede ser incorrecto.">
            <a:extLst>
              <a:ext uri="{FF2B5EF4-FFF2-40B4-BE49-F238E27FC236}">
                <a16:creationId xmlns:a16="http://schemas.microsoft.com/office/drawing/2014/main" id="{3ABCA585-0407-1BF3-69E0-203B0ADF6315}"/>
              </a:ext>
            </a:extLst>
          </p:cNvPr>
          <p:cNvPicPr>
            <a:picLocks noChangeAspect="1"/>
          </p:cNvPicPr>
          <p:nvPr/>
        </p:nvPicPr>
        <p:blipFill>
          <a:blip r:embed="rId5"/>
          <a:stretch>
            <a:fillRect/>
          </a:stretch>
        </p:blipFill>
        <p:spPr>
          <a:xfrm>
            <a:off x="5258688" y="3072171"/>
            <a:ext cx="4048006" cy="22018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6281" y="855940"/>
            <a:ext cx="12395478" cy="648533"/>
          </a:xfrm>
          <a:prstGeom prst="rect">
            <a:avLst/>
          </a:prstGeom>
          <a:noFill/>
          <a:ln/>
        </p:spPr>
        <p:txBody>
          <a:bodyPr wrap="none" lIns="0" tIns="0" rIns="0" bIns="0" rtlCol="0" anchor="t"/>
          <a:lstStyle/>
          <a:p>
            <a:pPr marL="0" indent="0" algn="l">
              <a:lnSpc>
                <a:spcPts val="5100"/>
              </a:lnSpc>
              <a:buNone/>
            </a:pPr>
            <a:r>
              <a:rPr lang="en-US" sz="4050" dirty="0">
                <a:solidFill>
                  <a:srgbClr val="76B9FF"/>
                </a:solidFill>
                <a:latin typeface="Roboto Slab" pitchFamily="34" charset="0"/>
                <a:ea typeface="Roboto Slab" pitchFamily="34" charset="-122"/>
                <a:cs typeface="Roboto Slab" pitchFamily="34" charset="-120"/>
              </a:rPr>
              <a:t>Training Applications: Enhancing Zonal Discipline</a:t>
            </a:r>
            <a:endParaRPr lang="en-US" sz="4050" dirty="0"/>
          </a:p>
        </p:txBody>
      </p:sp>
      <p:sp>
        <p:nvSpPr>
          <p:cNvPr id="3" name="Shape 1"/>
          <p:cNvSpPr/>
          <p:nvPr/>
        </p:nvSpPr>
        <p:spPr>
          <a:xfrm>
            <a:off x="726281" y="3717012"/>
            <a:ext cx="3060978" cy="207526"/>
          </a:xfrm>
          <a:prstGeom prst="roundRect">
            <a:avLst>
              <a:gd name="adj" fmla="val 15000"/>
            </a:avLst>
          </a:prstGeom>
          <a:solidFill>
            <a:srgbClr val="3F4652"/>
          </a:solidFill>
          <a:ln/>
        </p:spPr>
        <p:txBody>
          <a:bodyPr/>
          <a:lstStyle/>
          <a:p>
            <a:endParaRPr lang="es-ES"/>
          </a:p>
        </p:txBody>
      </p:sp>
      <p:sp>
        <p:nvSpPr>
          <p:cNvPr id="4" name="Text 2"/>
          <p:cNvSpPr/>
          <p:nvPr/>
        </p:nvSpPr>
        <p:spPr>
          <a:xfrm>
            <a:off x="726281" y="4235767"/>
            <a:ext cx="2830116" cy="324207"/>
          </a:xfrm>
          <a:prstGeom prst="rect">
            <a:avLst/>
          </a:prstGeom>
          <a:noFill/>
          <a:ln/>
        </p:spPr>
        <p:txBody>
          <a:bodyPr wrap="none" lIns="0" tIns="0" rIns="0" bIns="0" rtlCol="0" anchor="t"/>
          <a:lstStyle/>
          <a:p>
            <a:pPr marL="0" indent="0" algn="l">
              <a:lnSpc>
                <a:spcPts val="2550"/>
              </a:lnSpc>
              <a:buNone/>
            </a:pPr>
            <a:r>
              <a:rPr lang="en-US" sz="2000" dirty="0">
                <a:solidFill>
                  <a:srgbClr val="D6E5EF"/>
                </a:solidFill>
                <a:latin typeface="Roboto Slab" pitchFamily="34" charset="0"/>
                <a:ea typeface="Roboto Slab" pitchFamily="34" charset="-122"/>
                <a:cs typeface="Roboto Slab" pitchFamily="34" charset="-120"/>
              </a:rPr>
              <a:t>Zonal Awareness Drills</a:t>
            </a:r>
            <a:endParaRPr lang="en-US" sz="2000" dirty="0"/>
          </a:p>
        </p:txBody>
      </p:sp>
      <p:sp>
        <p:nvSpPr>
          <p:cNvPr id="5" name="Text 3"/>
          <p:cNvSpPr/>
          <p:nvPr/>
        </p:nvSpPr>
        <p:spPr>
          <a:xfrm>
            <a:off x="726281" y="4684395"/>
            <a:ext cx="3060978" cy="1659731"/>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Roboto" pitchFamily="34" charset="0"/>
                <a:ea typeface="Roboto" pitchFamily="34" charset="-122"/>
                <a:cs typeface="Roboto" pitchFamily="34" charset="-120"/>
              </a:rPr>
              <a:t>Training exercises that emphasize maintaining position within designated zones, with penalties for unnecessary movement</a:t>
            </a:r>
            <a:endParaRPr lang="en-US" sz="1600" dirty="0"/>
          </a:p>
        </p:txBody>
      </p:sp>
      <p:sp>
        <p:nvSpPr>
          <p:cNvPr id="6" name="Shape 4"/>
          <p:cNvSpPr/>
          <p:nvPr/>
        </p:nvSpPr>
        <p:spPr>
          <a:xfrm>
            <a:off x="4098488" y="3405782"/>
            <a:ext cx="3061097" cy="207526"/>
          </a:xfrm>
          <a:prstGeom prst="roundRect">
            <a:avLst>
              <a:gd name="adj" fmla="val 15000"/>
            </a:avLst>
          </a:prstGeom>
          <a:solidFill>
            <a:srgbClr val="3F4652"/>
          </a:solidFill>
          <a:ln/>
        </p:spPr>
        <p:txBody>
          <a:bodyPr/>
          <a:lstStyle/>
          <a:p>
            <a:endParaRPr lang="es-ES"/>
          </a:p>
        </p:txBody>
      </p:sp>
      <p:sp>
        <p:nvSpPr>
          <p:cNvPr id="7" name="Text 5"/>
          <p:cNvSpPr/>
          <p:nvPr/>
        </p:nvSpPr>
        <p:spPr>
          <a:xfrm>
            <a:off x="4098488" y="3924538"/>
            <a:ext cx="3061097" cy="648414"/>
          </a:xfrm>
          <a:prstGeom prst="rect">
            <a:avLst/>
          </a:prstGeom>
          <a:noFill/>
          <a:ln/>
        </p:spPr>
        <p:txBody>
          <a:bodyPr wrap="square" lIns="0" tIns="0" rIns="0" bIns="0" rtlCol="0" anchor="t"/>
          <a:lstStyle/>
          <a:p>
            <a:pPr marL="0" indent="0" algn="l">
              <a:lnSpc>
                <a:spcPts val="2550"/>
              </a:lnSpc>
              <a:buNone/>
            </a:pPr>
            <a:r>
              <a:rPr lang="en-US" sz="2000" dirty="0">
                <a:solidFill>
                  <a:srgbClr val="D6E5EF"/>
                </a:solidFill>
                <a:latin typeface="Roboto Slab" pitchFamily="34" charset="0"/>
                <a:ea typeface="Roboto Slab" pitchFamily="34" charset="-122"/>
                <a:cs typeface="Roboto Slab" pitchFamily="34" charset="-120"/>
              </a:rPr>
              <a:t>Defensive Shape Retention</a:t>
            </a:r>
            <a:endParaRPr lang="en-US" sz="2000" dirty="0"/>
          </a:p>
        </p:txBody>
      </p:sp>
      <p:sp>
        <p:nvSpPr>
          <p:cNvPr id="8" name="Text 6"/>
          <p:cNvSpPr/>
          <p:nvPr/>
        </p:nvSpPr>
        <p:spPr>
          <a:xfrm>
            <a:off x="4098488" y="4697372"/>
            <a:ext cx="3061097" cy="1327785"/>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Roboto" pitchFamily="34" charset="0"/>
                <a:ea typeface="Roboto" pitchFamily="34" charset="-122"/>
                <a:cs typeface="Roboto" pitchFamily="34" charset="-120"/>
              </a:rPr>
              <a:t>Scenarios that challenge defenders to maintain structure even when attackers attempt to pull them out of position</a:t>
            </a:r>
            <a:endParaRPr lang="en-US" sz="1600" dirty="0"/>
          </a:p>
        </p:txBody>
      </p:sp>
      <p:sp>
        <p:nvSpPr>
          <p:cNvPr id="9" name="Shape 7"/>
          <p:cNvSpPr/>
          <p:nvPr/>
        </p:nvSpPr>
        <p:spPr>
          <a:xfrm>
            <a:off x="7470815" y="3094434"/>
            <a:ext cx="3060978" cy="207526"/>
          </a:xfrm>
          <a:prstGeom prst="roundRect">
            <a:avLst>
              <a:gd name="adj" fmla="val 15000"/>
            </a:avLst>
          </a:prstGeom>
          <a:solidFill>
            <a:srgbClr val="3F4652"/>
          </a:solidFill>
          <a:ln/>
        </p:spPr>
        <p:txBody>
          <a:bodyPr/>
          <a:lstStyle/>
          <a:p>
            <a:endParaRPr lang="es-ES"/>
          </a:p>
        </p:txBody>
      </p:sp>
      <p:sp>
        <p:nvSpPr>
          <p:cNvPr id="10" name="Text 8"/>
          <p:cNvSpPr/>
          <p:nvPr/>
        </p:nvSpPr>
        <p:spPr>
          <a:xfrm>
            <a:off x="7470815" y="3613189"/>
            <a:ext cx="3060978" cy="648414"/>
          </a:xfrm>
          <a:prstGeom prst="rect">
            <a:avLst/>
          </a:prstGeom>
          <a:noFill/>
          <a:ln/>
        </p:spPr>
        <p:txBody>
          <a:bodyPr wrap="square" lIns="0" tIns="0" rIns="0" bIns="0" rtlCol="0" anchor="t"/>
          <a:lstStyle/>
          <a:p>
            <a:pPr marL="0" indent="0" algn="l">
              <a:lnSpc>
                <a:spcPts val="2550"/>
              </a:lnSpc>
              <a:buNone/>
            </a:pPr>
            <a:r>
              <a:rPr lang="en-US" sz="2000" dirty="0">
                <a:solidFill>
                  <a:srgbClr val="D6E5EF"/>
                </a:solidFill>
                <a:latin typeface="Roboto Slab" pitchFamily="34" charset="0"/>
                <a:ea typeface="Roboto Slab" pitchFamily="34" charset="-122"/>
                <a:cs typeface="Roboto Slab" pitchFamily="34" charset="-120"/>
              </a:rPr>
              <a:t>Communication Protocols</a:t>
            </a:r>
            <a:endParaRPr lang="en-US" sz="2000" dirty="0"/>
          </a:p>
        </p:txBody>
      </p:sp>
      <p:sp>
        <p:nvSpPr>
          <p:cNvPr id="11" name="Text 9"/>
          <p:cNvSpPr/>
          <p:nvPr/>
        </p:nvSpPr>
        <p:spPr>
          <a:xfrm>
            <a:off x="7470815" y="4386024"/>
            <a:ext cx="3060978" cy="1327785"/>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Roboto" pitchFamily="34" charset="0"/>
                <a:ea typeface="Roboto" pitchFamily="34" charset="-122"/>
                <a:cs typeface="Roboto" pitchFamily="34" charset="-120"/>
              </a:rPr>
              <a:t>Establishing clear verbal and non-verbal signals to coordinate defensive movements and handovers between zones</a:t>
            </a:r>
            <a:endParaRPr lang="en-US" sz="1600" dirty="0"/>
          </a:p>
        </p:txBody>
      </p:sp>
      <p:sp>
        <p:nvSpPr>
          <p:cNvPr id="12" name="Shape 10"/>
          <p:cNvSpPr/>
          <p:nvPr/>
        </p:nvSpPr>
        <p:spPr>
          <a:xfrm>
            <a:off x="10843022" y="2783205"/>
            <a:ext cx="3061097" cy="207526"/>
          </a:xfrm>
          <a:prstGeom prst="roundRect">
            <a:avLst>
              <a:gd name="adj" fmla="val 15000"/>
            </a:avLst>
          </a:prstGeom>
          <a:solidFill>
            <a:srgbClr val="3F4652"/>
          </a:solidFill>
          <a:ln/>
        </p:spPr>
        <p:txBody>
          <a:bodyPr/>
          <a:lstStyle/>
          <a:p>
            <a:endParaRPr lang="es-ES"/>
          </a:p>
        </p:txBody>
      </p:sp>
      <p:sp>
        <p:nvSpPr>
          <p:cNvPr id="13" name="Text 11"/>
          <p:cNvSpPr/>
          <p:nvPr/>
        </p:nvSpPr>
        <p:spPr>
          <a:xfrm>
            <a:off x="10843022" y="3301960"/>
            <a:ext cx="2985492" cy="324207"/>
          </a:xfrm>
          <a:prstGeom prst="rect">
            <a:avLst/>
          </a:prstGeom>
          <a:noFill/>
          <a:ln/>
        </p:spPr>
        <p:txBody>
          <a:bodyPr wrap="none" lIns="0" tIns="0" rIns="0" bIns="0" rtlCol="0" anchor="t"/>
          <a:lstStyle/>
          <a:p>
            <a:pPr marL="0" indent="0" algn="l">
              <a:lnSpc>
                <a:spcPts val="2550"/>
              </a:lnSpc>
              <a:buNone/>
            </a:pPr>
            <a:r>
              <a:rPr lang="en-US" sz="2000" dirty="0">
                <a:solidFill>
                  <a:srgbClr val="D6E5EF"/>
                </a:solidFill>
                <a:latin typeface="Roboto Slab" pitchFamily="34" charset="0"/>
                <a:ea typeface="Roboto Slab" pitchFamily="34" charset="-122"/>
                <a:cs typeface="Roboto Slab" pitchFamily="34" charset="-120"/>
              </a:rPr>
              <a:t>Video Analysis Sessions</a:t>
            </a:r>
            <a:endParaRPr lang="en-US" sz="2000" dirty="0"/>
          </a:p>
        </p:txBody>
      </p:sp>
      <p:sp>
        <p:nvSpPr>
          <p:cNvPr id="14" name="Text 12"/>
          <p:cNvSpPr/>
          <p:nvPr/>
        </p:nvSpPr>
        <p:spPr>
          <a:xfrm>
            <a:off x="10843022" y="3750587"/>
            <a:ext cx="3061097" cy="995839"/>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Roboto" pitchFamily="34" charset="0"/>
                <a:ea typeface="Roboto" pitchFamily="34" charset="-122"/>
                <a:cs typeface="Roboto" pitchFamily="34" charset="-120"/>
              </a:rPr>
              <a:t>Regular review of positioning patterns with feedback on both positive and negative examples</a:t>
            </a:r>
            <a:endParaRPr lang="en-US" sz="1600" dirty="0"/>
          </a:p>
        </p:txBody>
      </p:sp>
      <p:sp>
        <p:nvSpPr>
          <p:cNvPr id="15" name="Text 13"/>
          <p:cNvSpPr/>
          <p:nvPr/>
        </p:nvSpPr>
        <p:spPr>
          <a:xfrm>
            <a:off x="726281" y="5713809"/>
            <a:ext cx="13177837" cy="1659731"/>
          </a:xfrm>
          <a:prstGeom prst="rect">
            <a:avLst/>
          </a:prstGeom>
          <a:noFill/>
          <a:ln/>
        </p:spPr>
        <p:txBody>
          <a:bodyPr wrap="square" lIns="0" tIns="0" rIns="0" bIns="0" rtlCol="0" anchor="t"/>
          <a:lstStyle/>
          <a:p>
            <a:pPr marL="0" indent="0" algn="l">
              <a:lnSpc>
                <a:spcPts val="2600"/>
              </a:lnSpc>
              <a:buNone/>
            </a:pPr>
            <a:endParaRPr lang="en-US" sz="1600" dirty="0"/>
          </a:p>
        </p:txBody>
      </p:sp>
      <p:sp>
        <p:nvSpPr>
          <p:cNvPr id="16" name="Rectángulo 15">
            <a:extLst>
              <a:ext uri="{FF2B5EF4-FFF2-40B4-BE49-F238E27FC236}">
                <a16:creationId xmlns:a16="http://schemas.microsoft.com/office/drawing/2014/main" id="{CD9E910A-8F06-33A5-45A2-6F92564B2FFB}"/>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0098" y="612934"/>
            <a:ext cx="9448205" cy="696516"/>
          </a:xfrm>
          <a:prstGeom prst="rect">
            <a:avLst/>
          </a:prstGeom>
          <a:noFill/>
          <a:ln/>
        </p:spPr>
        <p:txBody>
          <a:bodyPr wrap="none" lIns="0" tIns="0" rIns="0" bIns="0" rtlCol="0" anchor="t"/>
          <a:lstStyle/>
          <a:p>
            <a:pPr marL="0" indent="0" algn="l">
              <a:lnSpc>
                <a:spcPts val="5450"/>
              </a:lnSpc>
              <a:buNone/>
            </a:pPr>
            <a:r>
              <a:rPr lang="en-US" sz="4350" dirty="0">
                <a:solidFill>
                  <a:srgbClr val="76B9FF"/>
                </a:solidFill>
                <a:latin typeface="Roboto Slab" pitchFamily="34" charset="0"/>
                <a:ea typeface="Roboto Slab" pitchFamily="34" charset="-122"/>
                <a:cs typeface="Roboto Slab" pitchFamily="34" charset="-120"/>
              </a:rPr>
              <a:t>Contextual Factors and Adaptability</a:t>
            </a:r>
            <a:endParaRPr lang="en-US" sz="4350" dirty="0"/>
          </a:p>
        </p:txBody>
      </p:sp>
      <p:sp>
        <p:nvSpPr>
          <p:cNvPr id="3" name="Shape 1"/>
          <p:cNvSpPr/>
          <p:nvPr/>
        </p:nvSpPr>
        <p:spPr>
          <a:xfrm>
            <a:off x="780098" y="2943593"/>
            <a:ext cx="501491" cy="501491"/>
          </a:xfrm>
          <a:prstGeom prst="roundRect">
            <a:avLst>
              <a:gd name="adj" fmla="val 6667"/>
            </a:avLst>
          </a:prstGeom>
          <a:solidFill>
            <a:srgbClr val="3F4652"/>
          </a:solidFill>
          <a:ln/>
        </p:spPr>
        <p:txBody>
          <a:bodyPr/>
          <a:lstStyle/>
          <a:p>
            <a:endParaRPr lang="es-ES"/>
          </a:p>
        </p:txBody>
      </p:sp>
      <p:pic>
        <p:nvPicPr>
          <p:cNvPr id="4" name="Image 0" descr="preencoded.png"/>
          <p:cNvPicPr>
            <a:picLocks noChangeAspect="1"/>
          </p:cNvPicPr>
          <p:nvPr/>
        </p:nvPicPr>
        <p:blipFill>
          <a:blip r:embed="rId3"/>
          <a:stretch>
            <a:fillRect/>
          </a:stretch>
        </p:blipFill>
        <p:spPr>
          <a:xfrm>
            <a:off x="863679" y="3004910"/>
            <a:ext cx="334328" cy="417909"/>
          </a:xfrm>
          <a:prstGeom prst="rect">
            <a:avLst/>
          </a:prstGeom>
        </p:spPr>
      </p:pic>
      <p:sp>
        <p:nvSpPr>
          <p:cNvPr id="5" name="Text 2"/>
          <p:cNvSpPr/>
          <p:nvPr/>
        </p:nvSpPr>
        <p:spPr>
          <a:xfrm>
            <a:off x="1504472" y="3025025"/>
            <a:ext cx="3741182" cy="348258"/>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Opponent Tactical Approach</a:t>
            </a:r>
            <a:endParaRPr lang="en-US" sz="2150" dirty="0"/>
          </a:p>
        </p:txBody>
      </p:sp>
      <p:sp>
        <p:nvSpPr>
          <p:cNvPr id="6" name="Text 3"/>
          <p:cNvSpPr/>
          <p:nvPr/>
        </p:nvSpPr>
        <p:spPr>
          <a:xfrm>
            <a:off x="1504472" y="3506990"/>
            <a:ext cx="5699284" cy="1069777"/>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Defending against possession-based teams may require different positional strategies than counter-attacking sides</a:t>
            </a:r>
            <a:endParaRPr lang="en-US" sz="1750" dirty="0"/>
          </a:p>
        </p:txBody>
      </p:sp>
      <p:sp>
        <p:nvSpPr>
          <p:cNvPr id="7" name="Shape 4"/>
          <p:cNvSpPr/>
          <p:nvPr/>
        </p:nvSpPr>
        <p:spPr>
          <a:xfrm>
            <a:off x="7426642" y="2943593"/>
            <a:ext cx="501491" cy="501491"/>
          </a:xfrm>
          <a:prstGeom prst="roundRect">
            <a:avLst>
              <a:gd name="adj" fmla="val 6667"/>
            </a:avLst>
          </a:prstGeom>
          <a:solidFill>
            <a:srgbClr val="3F4652"/>
          </a:solidFill>
          <a:ln/>
        </p:spPr>
        <p:txBody>
          <a:bodyPr/>
          <a:lstStyle/>
          <a:p>
            <a:endParaRPr lang="es-ES"/>
          </a:p>
        </p:txBody>
      </p:sp>
      <p:pic>
        <p:nvPicPr>
          <p:cNvPr id="8" name="Image 1" descr="preencoded.png"/>
          <p:cNvPicPr>
            <a:picLocks noChangeAspect="1"/>
          </p:cNvPicPr>
          <p:nvPr/>
        </p:nvPicPr>
        <p:blipFill>
          <a:blip r:embed="rId4"/>
          <a:stretch>
            <a:fillRect/>
          </a:stretch>
        </p:blipFill>
        <p:spPr>
          <a:xfrm>
            <a:off x="7510224" y="3004910"/>
            <a:ext cx="334328" cy="417909"/>
          </a:xfrm>
          <a:prstGeom prst="rect">
            <a:avLst/>
          </a:prstGeom>
        </p:spPr>
      </p:pic>
      <p:sp>
        <p:nvSpPr>
          <p:cNvPr id="9" name="Text 5"/>
          <p:cNvSpPr/>
          <p:nvPr/>
        </p:nvSpPr>
        <p:spPr>
          <a:xfrm>
            <a:off x="8151019" y="2963119"/>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Match Situation</a:t>
            </a:r>
            <a:endParaRPr lang="en-US" sz="2150" dirty="0"/>
          </a:p>
        </p:txBody>
      </p:sp>
      <p:sp>
        <p:nvSpPr>
          <p:cNvPr id="10" name="Text 6"/>
          <p:cNvSpPr/>
          <p:nvPr/>
        </p:nvSpPr>
        <p:spPr>
          <a:xfrm>
            <a:off x="8151019" y="3445084"/>
            <a:ext cx="5699284" cy="713184"/>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Score line and time remaining may necessitate adjusted positioning priorities</a:t>
            </a:r>
            <a:endParaRPr lang="en-US" sz="1750" dirty="0"/>
          </a:p>
        </p:txBody>
      </p:sp>
      <p:sp>
        <p:nvSpPr>
          <p:cNvPr id="11" name="Shape 7"/>
          <p:cNvSpPr/>
          <p:nvPr/>
        </p:nvSpPr>
        <p:spPr>
          <a:xfrm>
            <a:off x="780098" y="4968965"/>
            <a:ext cx="501491" cy="501491"/>
          </a:xfrm>
          <a:prstGeom prst="roundRect">
            <a:avLst>
              <a:gd name="adj" fmla="val 6667"/>
            </a:avLst>
          </a:prstGeom>
          <a:solidFill>
            <a:srgbClr val="3F4652"/>
          </a:solidFill>
          <a:ln/>
        </p:spPr>
        <p:txBody>
          <a:bodyPr/>
          <a:lstStyle/>
          <a:p>
            <a:endParaRPr lang="es-ES"/>
          </a:p>
        </p:txBody>
      </p:sp>
      <p:pic>
        <p:nvPicPr>
          <p:cNvPr id="12" name="Image 2" descr="preencoded.png"/>
          <p:cNvPicPr>
            <a:picLocks noChangeAspect="1"/>
          </p:cNvPicPr>
          <p:nvPr/>
        </p:nvPicPr>
        <p:blipFill>
          <a:blip r:embed="rId5"/>
          <a:stretch>
            <a:fillRect/>
          </a:stretch>
        </p:blipFill>
        <p:spPr>
          <a:xfrm>
            <a:off x="863679" y="5030282"/>
            <a:ext cx="334328" cy="417909"/>
          </a:xfrm>
          <a:prstGeom prst="rect">
            <a:avLst/>
          </a:prstGeom>
        </p:spPr>
      </p:pic>
      <p:sp>
        <p:nvSpPr>
          <p:cNvPr id="13" name="Text 8"/>
          <p:cNvSpPr/>
          <p:nvPr/>
        </p:nvSpPr>
        <p:spPr>
          <a:xfrm>
            <a:off x="1504474" y="4988491"/>
            <a:ext cx="2982397" cy="348258"/>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Teammate Positioning</a:t>
            </a:r>
            <a:endParaRPr lang="en-US" sz="2150" dirty="0"/>
          </a:p>
        </p:txBody>
      </p:sp>
      <p:sp>
        <p:nvSpPr>
          <p:cNvPr id="14" name="Text 9"/>
          <p:cNvSpPr/>
          <p:nvPr/>
        </p:nvSpPr>
        <p:spPr>
          <a:xfrm>
            <a:off x="1504474" y="5470456"/>
            <a:ext cx="5699284" cy="713184"/>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Defensive movements should be coordinated with fellow defenders to maintain overall structure</a:t>
            </a:r>
            <a:endParaRPr lang="en-US" sz="1750" dirty="0"/>
          </a:p>
        </p:txBody>
      </p:sp>
      <p:sp>
        <p:nvSpPr>
          <p:cNvPr id="15" name="Shape 10"/>
          <p:cNvSpPr/>
          <p:nvPr/>
        </p:nvSpPr>
        <p:spPr>
          <a:xfrm>
            <a:off x="7426642" y="4968965"/>
            <a:ext cx="501491" cy="501491"/>
          </a:xfrm>
          <a:prstGeom prst="roundRect">
            <a:avLst>
              <a:gd name="adj" fmla="val 6667"/>
            </a:avLst>
          </a:prstGeom>
          <a:solidFill>
            <a:srgbClr val="3F4652"/>
          </a:solidFill>
          <a:ln/>
        </p:spPr>
        <p:txBody>
          <a:bodyPr/>
          <a:lstStyle/>
          <a:p>
            <a:endParaRPr lang="es-ES"/>
          </a:p>
        </p:txBody>
      </p:sp>
      <p:pic>
        <p:nvPicPr>
          <p:cNvPr id="16" name="Image 3" descr="preencoded.png"/>
          <p:cNvPicPr>
            <a:picLocks noChangeAspect="1"/>
          </p:cNvPicPr>
          <p:nvPr/>
        </p:nvPicPr>
        <p:blipFill>
          <a:blip r:embed="rId6"/>
          <a:stretch>
            <a:fillRect/>
          </a:stretch>
        </p:blipFill>
        <p:spPr>
          <a:xfrm>
            <a:off x="7510224" y="5030282"/>
            <a:ext cx="334328" cy="417909"/>
          </a:xfrm>
          <a:prstGeom prst="rect">
            <a:avLst/>
          </a:prstGeom>
        </p:spPr>
      </p:pic>
      <p:sp>
        <p:nvSpPr>
          <p:cNvPr id="17" name="Text 11"/>
          <p:cNvSpPr/>
          <p:nvPr/>
        </p:nvSpPr>
        <p:spPr>
          <a:xfrm>
            <a:off x="8151019" y="4988491"/>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Strategic Flexibility</a:t>
            </a:r>
            <a:endParaRPr lang="en-US" sz="2150" dirty="0"/>
          </a:p>
        </p:txBody>
      </p:sp>
      <p:sp>
        <p:nvSpPr>
          <p:cNvPr id="18" name="Text 12"/>
          <p:cNvSpPr/>
          <p:nvPr/>
        </p:nvSpPr>
        <p:spPr>
          <a:xfrm>
            <a:off x="8151019" y="5470456"/>
            <a:ext cx="5699284" cy="713184"/>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Developing ability to shift between rigid zonal discipline and necessary adaptability</a:t>
            </a:r>
            <a:endParaRPr lang="en-US" sz="1750" dirty="0"/>
          </a:p>
        </p:txBody>
      </p:sp>
      <p:sp>
        <p:nvSpPr>
          <p:cNvPr id="19" name="Text 13"/>
          <p:cNvSpPr/>
          <p:nvPr/>
        </p:nvSpPr>
        <p:spPr>
          <a:xfrm>
            <a:off x="780098" y="5477232"/>
            <a:ext cx="13070205" cy="2139553"/>
          </a:xfrm>
          <a:prstGeom prst="rect">
            <a:avLst/>
          </a:prstGeom>
          <a:noFill/>
          <a:ln/>
        </p:spPr>
        <p:txBody>
          <a:bodyPr wrap="square" lIns="0" tIns="0" rIns="0" bIns="0" rtlCol="0" anchor="t"/>
          <a:lstStyle/>
          <a:p>
            <a:pPr marL="0" indent="0" algn="l">
              <a:lnSpc>
                <a:spcPts val="2800"/>
              </a:lnSpc>
              <a:buNone/>
            </a:pPr>
            <a:endParaRPr lang="en-US" sz="1750" dirty="0"/>
          </a:p>
        </p:txBody>
      </p:sp>
      <p:sp>
        <p:nvSpPr>
          <p:cNvPr id="20" name="Rectángulo 19">
            <a:extLst>
              <a:ext uri="{FF2B5EF4-FFF2-40B4-BE49-F238E27FC236}">
                <a16:creationId xmlns:a16="http://schemas.microsoft.com/office/drawing/2014/main" id="{ACF20CEC-B627-9AB2-A71D-B354FFB14862}"/>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64131" y="675442"/>
            <a:ext cx="10194727" cy="593050"/>
          </a:xfrm>
          <a:prstGeom prst="rect">
            <a:avLst/>
          </a:prstGeom>
          <a:noFill/>
          <a:ln/>
        </p:spPr>
        <p:txBody>
          <a:bodyPr wrap="none" lIns="0" tIns="0" rIns="0" bIns="0" rtlCol="0" anchor="t"/>
          <a:lstStyle/>
          <a:p>
            <a:pPr marL="0" indent="0" algn="l">
              <a:lnSpc>
                <a:spcPts val="4650"/>
              </a:lnSpc>
              <a:buNone/>
            </a:pPr>
            <a:r>
              <a:rPr lang="en-US" sz="3700" dirty="0">
                <a:solidFill>
                  <a:srgbClr val="76B9FF"/>
                </a:solidFill>
                <a:latin typeface="Roboto Slab" pitchFamily="34" charset="0"/>
                <a:ea typeface="Roboto Slab" pitchFamily="34" charset="-122"/>
                <a:cs typeface="Roboto Slab" pitchFamily="34" charset="-120"/>
              </a:rPr>
              <a:t>Key Takeaways and Implementation Strategy</a:t>
            </a:r>
            <a:endParaRPr lang="en-US" sz="3700" dirty="0"/>
          </a:p>
        </p:txBody>
      </p:sp>
      <p:sp>
        <p:nvSpPr>
          <p:cNvPr id="25" name="Rectángulo 24">
            <a:extLst>
              <a:ext uri="{FF2B5EF4-FFF2-40B4-BE49-F238E27FC236}">
                <a16:creationId xmlns:a16="http://schemas.microsoft.com/office/drawing/2014/main" id="{552FA8F2-EB7B-EBEE-F8C0-CE06CDB0F65D}"/>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DF9A0A21-B153-6875-CE11-65FAF84EC7C3}"/>
              </a:ext>
            </a:extLst>
          </p:cNvPr>
          <p:cNvPicPr>
            <a:picLocks noChangeAspect="1"/>
          </p:cNvPicPr>
          <p:nvPr/>
        </p:nvPicPr>
        <p:blipFill>
          <a:blip r:embed="rId3"/>
          <a:stretch>
            <a:fillRect/>
          </a:stretch>
        </p:blipFill>
        <p:spPr>
          <a:xfrm>
            <a:off x="1770876" y="2475751"/>
            <a:ext cx="11088647" cy="38105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1143-7B13-9837-D90A-812166E7F9E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CF84F26-D66A-342D-8EAE-9BCA65ECB2ED}"/>
              </a:ext>
            </a:extLst>
          </p:cNvPr>
          <p:cNvSpPr/>
          <p:nvPr/>
        </p:nvSpPr>
        <p:spPr>
          <a:xfrm>
            <a:off x="621149" y="488037"/>
            <a:ext cx="9213533" cy="554593"/>
          </a:xfrm>
          <a:prstGeom prst="rect">
            <a:avLst/>
          </a:prstGeom>
          <a:noFill/>
          <a:ln/>
        </p:spPr>
        <p:txBody>
          <a:bodyPr wrap="none" lIns="0" tIns="0" rIns="0" bIns="0" rtlCol="0" anchor="t"/>
          <a:lstStyle/>
          <a:p>
            <a:pPr marL="0" indent="0" algn="l">
              <a:lnSpc>
                <a:spcPts val="4350"/>
              </a:lnSpc>
              <a:buNone/>
            </a:pPr>
            <a:r>
              <a:rPr lang="en-US" sz="4450" dirty="0">
                <a:solidFill>
                  <a:srgbClr val="76B9FF"/>
                </a:solidFill>
                <a:latin typeface="Roboto Slab" pitchFamily="34" charset="0"/>
                <a:ea typeface="Roboto Slab" pitchFamily="34" charset="-122"/>
                <a:cs typeface="Roboto Slab" pitchFamily="34" charset="-120"/>
              </a:rPr>
              <a:t>Index</a:t>
            </a:r>
          </a:p>
        </p:txBody>
      </p:sp>
      <p:sp>
        <p:nvSpPr>
          <p:cNvPr id="21" name="Rectángulo 20">
            <a:extLst>
              <a:ext uri="{FF2B5EF4-FFF2-40B4-BE49-F238E27FC236}">
                <a16:creationId xmlns:a16="http://schemas.microsoft.com/office/drawing/2014/main" id="{A81A386E-6FFE-5AC5-0A98-C3247601AAEC}"/>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7C06F55F-3D9E-D896-B42E-37BC524E9994}"/>
              </a:ext>
            </a:extLst>
          </p:cNvPr>
          <p:cNvSpPr txBox="1"/>
          <p:nvPr/>
        </p:nvSpPr>
        <p:spPr>
          <a:xfrm>
            <a:off x="1867302" y="1968058"/>
            <a:ext cx="5120640" cy="4493538"/>
          </a:xfrm>
          <a:prstGeom prst="rect">
            <a:avLst/>
          </a:prstGeom>
          <a:noFill/>
        </p:spPr>
        <p:txBody>
          <a:bodyPr wrap="square" rtlCol="0">
            <a:spAutoFit/>
          </a:bodyPr>
          <a:lstStyle/>
          <a:p>
            <a:r>
              <a:rPr lang="en-US" dirty="0">
                <a:solidFill>
                  <a:srgbClr val="76B9FF"/>
                </a:solidFill>
                <a:latin typeface="Roboto Slab" pitchFamily="34" charset="0"/>
                <a:ea typeface="Roboto Slab" pitchFamily="34" charset="-122"/>
                <a:cs typeface="Roboto Slab" pitchFamily="34" charset="-120"/>
              </a:rPr>
              <a:t>Tactical Analysis</a:t>
            </a:r>
          </a:p>
          <a:p>
            <a:endParaRPr lang="en-US" dirty="0">
              <a:solidFill>
                <a:srgbClr val="76B9FF"/>
              </a:solidFill>
              <a:latin typeface="Roboto Slab" pitchFamily="34" charset="0"/>
              <a:ea typeface="Roboto Slab" pitchFamily="34" charset="-122"/>
              <a:cs typeface="Roboto Slab" pitchFamily="34" charset="-120"/>
            </a:endParaRPr>
          </a:p>
          <a:p>
            <a:endParaRPr lang="en-US" dirty="0">
              <a:solidFill>
                <a:srgbClr val="76B9FF"/>
              </a:solidFill>
              <a:latin typeface="Roboto Slab" pitchFamily="34" charset="0"/>
              <a:ea typeface="Roboto Slab" pitchFamily="34" charset="-122"/>
              <a:cs typeface="Roboto Slab" pitchFamily="34" charset="-120"/>
            </a:endParaRPr>
          </a:p>
          <a:p>
            <a:r>
              <a:rPr lang="en-US" dirty="0">
                <a:solidFill>
                  <a:srgbClr val="76B9FF"/>
                </a:solidFill>
                <a:latin typeface="Roboto Slab" pitchFamily="34" charset="0"/>
                <a:ea typeface="Roboto Slab" pitchFamily="34" charset="-122"/>
                <a:cs typeface="Roboto Slab" pitchFamily="34" charset="-120"/>
              </a:rPr>
              <a:t>Winning Match Analysis</a:t>
            </a:r>
          </a:p>
          <a:p>
            <a:endParaRPr lang="en-US" dirty="0">
              <a:solidFill>
                <a:srgbClr val="76B9FF"/>
              </a:solidFill>
              <a:latin typeface="Roboto Slab" pitchFamily="34" charset="0"/>
              <a:ea typeface="Roboto Slab" pitchFamily="34" charset="-122"/>
              <a:cs typeface="Roboto Slab" pitchFamily="34" charset="-120"/>
            </a:endParaRPr>
          </a:p>
          <a:p>
            <a:endParaRPr lang="en-US" dirty="0">
              <a:solidFill>
                <a:srgbClr val="76B9FF"/>
              </a:solidFill>
              <a:latin typeface="Roboto Slab" pitchFamily="34" charset="0"/>
              <a:ea typeface="Roboto Slab" pitchFamily="34" charset="-122"/>
              <a:cs typeface="Roboto Slab" pitchFamily="34" charset="-120"/>
            </a:endParaRPr>
          </a:p>
          <a:p>
            <a:r>
              <a:rPr lang="en-US" dirty="0">
                <a:solidFill>
                  <a:srgbClr val="76B9FF"/>
                </a:solidFill>
                <a:latin typeface="Roboto Slab" pitchFamily="34" charset="0"/>
                <a:ea typeface="Roboto Slab" pitchFamily="34" charset="-122"/>
                <a:cs typeface="Roboto Slab" pitchFamily="34" charset="-120"/>
              </a:rPr>
              <a:t>Losing Match Analysis</a:t>
            </a:r>
          </a:p>
          <a:p>
            <a:endParaRPr lang="en-US" dirty="0">
              <a:solidFill>
                <a:srgbClr val="76B9FF"/>
              </a:solidFill>
              <a:latin typeface="Roboto Slab" pitchFamily="34" charset="0"/>
              <a:ea typeface="Roboto Slab" pitchFamily="34" charset="-122"/>
              <a:cs typeface="Roboto Slab" pitchFamily="34" charset="-120"/>
            </a:endParaRPr>
          </a:p>
          <a:p>
            <a:endParaRPr lang="en-US" dirty="0">
              <a:solidFill>
                <a:srgbClr val="76B9FF"/>
              </a:solidFill>
              <a:latin typeface="Roboto Slab" pitchFamily="34" charset="0"/>
              <a:ea typeface="Roboto Slab" pitchFamily="34" charset="-122"/>
              <a:cs typeface="Roboto Slab" pitchFamily="34" charset="-120"/>
            </a:endParaRPr>
          </a:p>
          <a:p>
            <a:r>
              <a:rPr lang="en-US" dirty="0">
                <a:solidFill>
                  <a:srgbClr val="76B9FF"/>
                </a:solidFill>
                <a:latin typeface="Roboto Slab" pitchFamily="34" charset="0"/>
                <a:ea typeface="Roboto Slab" pitchFamily="34" charset="-122"/>
                <a:cs typeface="Roboto Slab" pitchFamily="34" charset="-120"/>
              </a:rPr>
              <a:t>Draw Match Analysis</a:t>
            </a:r>
          </a:p>
          <a:p>
            <a:endParaRPr lang="en-US" dirty="0">
              <a:solidFill>
                <a:srgbClr val="76B9FF"/>
              </a:solidFill>
              <a:latin typeface="Roboto Slab" pitchFamily="34" charset="0"/>
              <a:ea typeface="Roboto Slab" pitchFamily="34" charset="-122"/>
              <a:cs typeface="Roboto Slab" pitchFamily="34" charset="-120"/>
            </a:endParaRPr>
          </a:p>
          <a:p>
            <a:endParaRPr lang="en-US" dirty="0">
              <a:solidFill>
                <a:srgbClr val="76B9FF"/>
              </a:solidFill>
              <a:latin typeface="Roboto Slab" pitchFamily="34" charset="0"/>
              <a:ea typeface="Roboto Slab" pitchFamily="34" charset="-122"/>
              <a:cs typeface="Roboto Slab" pitchFamily="34" charset="-120"/>
            </a:endParaRPr>
          </a:p>
          <a:p>
            <a:r>
              <a:rPr lang="en-US" dirty="0">
                <a:solidFill>
                  <a:srgbClr val="76B9FF"/>
                </a:solidFill>
                <a:latin typeface="Roboto Slab" pitchFamily="34" charset="0"/>
                <a:ea typeface="Roboto Slab" pitchFamily="34" charset="-122"/>
                <a:cs typeface="Roboto Slab" pitchFamily="34" charset="-120"/>
              </a:rPr>
              <a:t>Comparative Defensive Metrics</a:t>
            </a:r>
          </a:p>
          <a:p>
            <a:endParaRPr lang="en-US" sz="1700" dirty="0">
              <a:solidFill>
                <a:srgbClr val="76B9FF"/>
              </a:solidFill>
              <a:latin typeface="Roboto Slab" pitchFamily="34" charset="0"/>
              <a:ea typeface="Roboto Slab" pitchFamily="34" charset="-122"/>
              <a:cs typeface="Roboto Slab" pitchFamily="34" charset="-120"/>
            </a:endParaRPr>
          </a:p>
          <a:p>
            <a:endParaRPr lang="en-US" sz="1700" dirty="0">
              <a:solidFill>
                <a:srgbClr val="76B9FF"/>
              </a:solidFill>
              <a:latin typeface="Roboto Slab" pitchFamily="34" charset="0"/>
              <a:ea typeface="Roboto Slab" pitchFamily="34" charset="-122"/>
              <a:cs typeface="Roboto Slab" pitchFamily="34" charset="-120"/>
            </a:endParaRPr>
          </a:p>
          <a:p>
            <a:endParaRPr lang="es-ES" dirty="0"/>
          </a:p>
        </p:txBody>
      </p:sp>
      <p:sp>
        <p:nvSpPr>
          <p:cNvPr id="23" name="CuadroTexto 22">
            <a:extLst>
              <a:ext uri="{FF2B5EF4-FFF2-40B4-BE49-F238E27FC236}">
                <a16:creationId xmlns:a16="http://schemas.microsoft.com/office/drawing/2014/main" id="{FB0B846F-74A0-0C4A-63BC-E25859A48AC4}"/>
              </a:ext>
            </a:extLst>
          </p:cNvPr>
          <p:cNvSpPr txBox="1"/>
          <p:nvPr/>
        </p:nvSpPr>
        <p:spPr>
          <a:xfrm>
            <a:off x="7315200" y="1968058"/>
            <a:ext cx="6256421" cy="3970318"/>
          </a:xfrm>
          <a:prstGeom prst="rect">
            <a:avLst/>
          </a:prstGeom>
          <a:noFill/>
        </p:spPr>
        <p:txBody>
          <a:bodyPr wrap="square" rtlCol="0">
            <a:spAutoFit/>
          </a:bodyPr>
          <a:lstStyle/>
          <a:p>
            <a:r>
              <a:rPr lang="en-US" sz="1800" dirty="0">
                <a:solidFill>
                  <a:srgbClr val="76B9FF"/>
                </a:solidFill>
                <a:latin typeface="Roboto Slab" pitchFamily="34" charset="0"/>
                <a:ea typeface="Roboto Slab" pitchFamily="34" charset="-122"/>
                <a:cs typeface="Roboto Slab" pitchFamily="34" charset="-120"/>
              </a:rPr>
              <a:t>Tactical Implications for Defensive Structure</a:t>
            </a:r>
          </a:p>
          <a:p>
            <a:endParaRPr lang="en-US" sz="1800" dirty="0">
              <a:solidFill>
                <a:srgbClr val="76B9FF"/>
              </a:solidFill>
              <a:latin typeface="Roboto Slab" pitchFamily="34" charset="0"/>
              <a:ea typeface="Roboto Slab" pitchFamily="34" charset="-122"/>
              <a:cs typeface="Roboto Slab" pitchFamily="34" charset="-120"/>
            </a:endParaRPr>
          </a:p>
          <a:p>
            <a:endParaRPr lang="en-US" sz="1800" dirty="0">
              <a:solidFill>
                <a:srgbClr val="76B9FF"/>
              </a:solidFill>
              <a:latin typeface="Roboto Slab" pitchFamily="34" charset="0"/>
              <a:ea typeface="Roboto Slab" pitchFamily="34" charset="-122"/>
              <a:cs typeface="Roboto Slab" pitchFamily="34" charset="-120"/>
            </a:endParaRPr>
          </a:p>
          <a:p>
            <a:r>
              <a:rPr lang="en-US" sz="1800" dirty="0">
                <a:solidFill>
                  <a:srgbClr val="76B9FF"/>
                </a:solidFill>
                <a:latin typeface="Roboto Slab" pitchFamily="34" charset="0"/>
                <a:ea typeface="Roboto Slab" pitchFamily="34" charset="-122"/>
                <a:cs typeface="Roboto Slab" pitchFamily="34" charset="-120"/>
              </a:rPr>
              <a:t>Positional Heat Maps Comparison</a:t>
            </a:r>
          </a:p>
          <a:p>
            <a:endParaRPr lang="en-US" sz="1800" dirty="0">
              <a:solidFill>
                <a:srgbClr val="76B9FF"/>
              </a:solidFill>
              <a:latin typeface="Roboto Slab" pitchFamily="34" charset="0"/>
              <a:ea typeface="Roboto Slab" pitchFamily="34" charset="-122"/>
              <a:cs typeface="Roboto Slab" pitchFamily="34" charset="-120"/>
            </a:endParaRPr>
          </a:p>
          <a:p>
            <a:endParaRPr lang="en-US" sz="1800" dirty="0">
              <a:solidFill>
                <a:srgbClr val="76B9FF"/>
              </a:solidFill>
              <a:latin typeface="Roboto Slab" pitchFamily="34" charset="0"/>
              <a:ea typeface="Roboto Slab" pitchFamily="34" charset="-122"/>
              <a:cs typeface="Roboto Slab" pitchFamily="34" charset="-120"/>
            </a:endParaRPr>
          </a:p>
          <a:p>
            <a:r>
              <a:rPr lang="en-US" sz="1800" dirty="0">
                <a:solidFill>
                  <a:srgbClr val="76B9FF"/>
                </a:solidFill>
                <a:latin typeface="Roboto Slab" pitchFamily="34" charset="0"/>
                <a:ea typeface="Roboto Slab" pitchFamily="34" charset="-122"/>
                <a:cs typeface="Roboto Slab" pitchFamily="34" charset="-120"/>
              </a:rPr>
              <a:t>Training Applications</a:t>
            </a:r>
          </a:p>
          <a:p>
            <a:endParaRPr lang="en-US" sz="1800" dirty="0">
              <a:solidFill>
                <a:srgbClr val="76B9FF"/>
              </a:solidFill>
              <a:latin typeface="Roboto Slab" pitchFamily="34" charset="0"/>
              <a:ea typeface="Roboto Slab" pitchFamily="34" charset="-122"/>
              <a:cs typeface="Roboto Slab" pitchFamily="34" charset="-120"/>
            </a:endParaRPr>
          </a:p>
          <a:p>
            <a:endParaRPr lang="en-US" sz="1800" dirty="0">
              <a:solidFill>
                <a:srgbClr val="76B9FF"/>
              </a:solidFill>
              <a:latin typeface="Roboto Slab" pitchFamily="34" charset="0"/>
              <a:ea typeface="Roboto Slab" pitchFamily="34" charset="-122"/>
              <a:cs typeface="Roboto Slab" pitchFamily="34" charset="-120"/>
            </a:endParaRPr>
          </a:p>
          <a:p>
            <a:r>
              <a:rPr lang="en-US" sz="1800" dirty="0">
                <a:solidFill>
                  <a:srgbClr val="76B9FF"/>
                </a:solidFill>
                <a:latin typeface="Roboto Slab" pitchFamily="34" charset="0"/>
                <a:ea typeface="Roboto Slab" pitchFamily="34" charset="-122"/>
                <a:cs typeface="Roboto Slab" pitchFamily="34" charset="-120"/>
              </a:rPr>
              <a:t>Contextual Factors and Adaptability</a:t>
            </a:r>
          </a:p>
          <a:p>
            <a:endParaRPr lang="en-US" sz="1800" dirty="0">
              <a:solidFill>
                <a:srgbClr val="76B9FF"/>
              </a:solidFill>
              <a:latin typeface="Roboto Slab" pitchFamily="34" charset="0"/>
              <a:ea typeface="Roboto Slab" pitchFamily="34" charset="-122"/>
              <a:cs typeface="Roboto Slab" pitchFamily="34" charset="-120"/>
            </a:endParaRPr>
          </a:p>
          <a:p>
            <a:endParaRPr lang="en-US" sz="1800" dirty="0">
              <a:solidFill>
                <a:srgbClr val="76B9FF"/>
              </a:solidFill>
              <a:latin typeface="Roboto Slab" pitchFamily="34" charset="0"/>
              <a:ea typeface="Roboto Slab" pitchFamily="34" charset="-122"/>
              <a:cs typeface="Roboto Slab" pitchFamily="34" charset="-120"/>
            </a:endParaRPr>
          </a:p>
          <a:p>
            <a:r>
              <a:rPr lang="en-US" sz="1800" dirty="0">
                <a:solidFill>
                  <a:srgbClr val="76B9FF"/>
                </a:solidFill>
                <a:latin typeface="Roboto Slab" pitchFamily="34" charset="0"/>
                <a:ea typeface="Roboto Slab" pitchFamily="34" charset="-122"/>
                <a:cs typeface="Roboto Slab" pitchFamily="34" charset="-120"/>
              </a:rPr>
              <a:t>Key Takeaways and Implementation Strategy</a:t>
            </a:r>
          </a:p>
          <a:p>
            <a:endParaRPr lang="es-ES" dirty="0"/>
          </a:p>
        </p:txBody>
      </p:sp>
    </p:spTree>
    <p:extLst>
      <p:ext uri="{BB962C8B-B14F-4D97-AF65-F5344CB8AC3E}">
        <p14:creationId xmlns:p14="http://schemas.microsoft.com/office/powerpoint/2010/main" val="259264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922496"/>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Tactical Analysis: Defensive Positioning and Match Outcomes</a:t>
            </a:r>
            <a:endParaRPr lang="en-US" sz="4450" dirty="0"/>
          </a:p>
        </p:txBody>
      </p:sp>
      <p:sp>
        <p:nvSpPr>
          <p:cNvPr id="4" name="Text 1"/>
          <p:cNvSpPr/>
          <p:nvPr/>
        </p:nvSpPr>
        <p:spPr>
          <a:xfrm>
            <a:off x="793790" y="3388995"/>
            <a:ext cx="7556421" cy="3266123"/>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1026" name="Picture 2">
            <a:extLst>
              <a:ext uri="{FF2B5EF4-FFF2-40B4-BE49-F238E27FC236}">
                <a16:creationId xmlns:a16="http://schemas.microsoft.com/office/drawing/2014/main" id="{21F650E5-9AE8-848C-484C-323FCB10E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0"/>
            <a:ext cx="5486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1024" name="CuadroTexto 1023">
            <a:extLst>
              <a:ext uri="{FF2B5EF4-FFF2-40B4-BE49-F238E27FC236}">
                <a16:creationId xmlns:a16="http://schemas.microsoft.com/office/drawing/2014/main" id="{A70B12A3-661F-8821-1E9D-7491DF097937}"/>
              </a:ext>
            </a:extLst>
          </p:cNvPr>
          <p:cNvSpPr txBox="1"/>
          <p:nvPr/>
        </p:nvSpPr>
        <p:spPr>
          <a:xfrm>
            <a:off x="793790" y="3388995"/>
            <a:ext cx="7065420" cy="3752585"/>
          </a:xfrm>
          <a:prstGeom prst="rect">
            <a:avLst/>
          </a:prstGeom>
          <a:noFill/>
        </p:spPr>
        <p:txBody>
          <a:bodyPr wrap="square" rtlCol="0">
            <a:spAutoFit/>
          </a:bodyPr>
          <a:lstStyle/>
          <a:p>
            <a:endParaRPr lang="es-ES" dirty="0"/>
          </a:p>
        </p:txBody>
      </p:sp>
      <p:sp>
        <p:nvSpPr>
          <p:cNvPr id="1034" name="Rectangle 16">
            <a:extLst>
              <a:ext uri="{FF2B5EF4-FFF2-40B4-BE49-F238E27FC236}">
                <a16:creationId xmlns:a16="http://schemas.microsoft.com/office/drawing/2014/main" id="{48EB5B8B-C486-E085-7F86-5A622A56417A}"/>
              </a:ext>
            </a:extLst>
          </p:cNvPr>
          <p:cNvSpPr>
            <a:spLocks noChangeArrowheads="1"/>
          </p:cNvSpPr>
          <p:nvPr/>
        </p:nvSpPr>
        <p:spPr bwMode="auto">
          <a:xfrm>
            <a:off x="330907" y="3098610"/>
            <a:ext cx="8170698"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s-ES" altLang="es-ES" sz="1600" b="1" i="0" u="none" strike="noStrike" cap="none" normalizeH="0" baseline="0" dirty="0" err="1">
                <a:ln>
                  <a:noFill/>
                </a:ln>
                <a:solidFill>
                  <a:schemeClr val="bg1"/>
                </a:solidFill>
                <a:effectLst/>
                <a:latin typeface="Arial" panose="020B0604020202020204" pitchFamily="34" charset="0"/>
              </a:rPr>
              <a:t>Objective</a:t>
            </a:r>
            <a:r>
              <a:rPr kumimoji="0" lang="es-ES" altLang="es-ES" sz="1600" b="1" i="0" u="none" strike="noStrike" cap="none" normalizeH="0" baseline="0" dirty="0">
                <a:ln>
                  <a:noFill/>
                </a:ln>
                <a:solidFill>
                  <a:schemeClr val="bg1"/>
                </a:solidFill>
                <a:effectLst/>
                <a:latin typeface="Arial" panose="020B0604020202020204" pitchFamily="34" charset="0"/>
              </a:rPr>
              <a:t>:</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Analyze</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the</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relationship</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between</a:t>
            </a:r>
            <a:r>
              <a:rPr kumimoji="0" lang="es-ES" altLang="es-ES" sz="1600" b="0" i="0" u="none" strike="noStrike" cap="none" normalizeH="0" baseline="0" dirty="0">
                <a:ln>
                  <a:noFill/>
                </a:ln>
                <a:solidFill>
                  <a:schemeClr val="bg1"/>
                </a:solidFill>
                <a:effectLst/>
                <a:latin typeface="Arial" panose="020B0604020202020204" pitchFamily="34" charset="0"/>
              </a:rPr>
              <a:t> defender </a:t>
            </a:r>
            <a:r>
              <a:rPr kumimoji="0" lang="es-ES" altLang="es-ES" sz="1600" b="0" i="0" u="none" strike="noStrike" cap="none" normalizeH="0" baseline="0" dirty="0" err="1">
                <a:ln>
                  <a:noFill/>
                </a:ln>
                <a:solidFill>
                  <a:schemeClr val="bg1"/>
                </a:solidFill>
                <a:effectLst/>
                <a:latin typeface="Arial" panose="020B0604020202020204" pitchFamily="34" charset="0"/>
              </a:rPr>
              <a:t>positioning</a:t>
            </a:r>
            <a:r>
              <a:rPr kumimoji="0" lang="es-ES" altLang="es-ES" sz="1600" b="0" i="0" u="none" strike="noStrike" cap="none" normalizeH="0" baseline="0" dirty="0">
                <a:ln>
                  <a:noFill/>
                </a:ln>
                <a:solidFill>
                  <a:schemeClr val="bg1"/>
                </a:solidFill>
                <a:effectLst/>
                <a:latin typeface="Arial" panose="020B0604020202020204" pitchFamily="34" charset="0"/>
              </a:rPr>
              <a:t> and match </a:t>
            </a:r>
            <a:r>
              <a:rPr kumimoji="0" lang="es-ES" altLang="es-ES" sz="1600" b="0" i="0" u="none" strike="noStrike" cap="none" normalizeH="0" baseline="0" dirty="0" err="1">
                <a:ln>
                  <a:noFill/>
                </a:ln>
                <a:solidFill>
                  <a:schemeClr val="bg1"/>
                </a:solidFill>
                <a:effectLst/>
                <a:latin typeface="Arial" panose="020B0604020202020204" pitchFamily="34" charset="0"/>
              </a:rPr>
              <a:t>outcomes</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s-ES" altLang="es-ES" sz="1600" b="1" i="0" u="none" strike="noStrike" cap="none" normalizeH="0" baseline="0" dirty="0">
                <a:ln>
                  <a:noFill/>
                </a:ln>
                <a:solidFill>
                  <a:schemeClr val="bg1"/>
                </a:solidFill>
                <a:effectLst/>
                <a:latin typeface="Arial" panose="020B0604020202020204" pitchFamily="34" charset="0"/>
              </a:rPr>
              <a:t>Focus:</a:t>
            </a:r>
            <a:r>
              <a:rPr kumimoji="0" lang="es-ES" altLang="es-ES" sz="1600" b="0" i="0" u="none" strike="noStrike" cap="none" normalizeH="0" baseline="0" dirty="0">
                <a:ln>
                  <a:noFill/>
                </a:ln>
                <a:solidFill>
                  <a:schemeClr val="bg1"/>
                </a:solidFill>
                <a:effectLst/>
                <a:latin typeface="Arial" panose="020B0604020202020204" pitchFamily="34" charset="0"/>
              </a:rPr>
              <a:t> B. </a:t>
            </a:r>
            <a:r>
              <a:rPr kumimoji="0" lang="es-ES" altLang="es-ES" sz="1600" b="0" i="0" u="none" strike="noStrike" cap="none" normalizeH="0" baseline="0" dirty="0" err="1">
                <a:ln>
                  <a:noFill/>
                </a:ln>
                <a:solidFill>
                  <a:schemeClr val="bg1"/>
                </a:solidFill>
                <a:effectLst/>
                <a:latin typeface="Arial" panose="020B0604020202020204" pitchFamily="34" charset="0"/>
              </a:rPr>
              <a:t>Mechele’s</a:t>
            </a:r>
            <a:r>
              <a:rPr kumimoji="0" lang="es-ES" altLang="es-ES" sz="1600" b="0" i="0" u="none" strike="noStrike" cap="none" normalizeH="0" baseline="0" dirty="0">
                <a:ln>
                  <a:noFill/>
                </a:ln>
                <a:solidFill>
                  <a:schemeClr val="bg1"/>
                </a:solidFill>
                <a:effectLst/>
                <a:latin typeface="Arial" panose="020B0604020202020204" pitchFamily="34" charset="0"/>
              </a:rPr>
              <a:t> performance </a:t>
            </a:r>
            <a:r>
              <a:rPr kumimoji="0" lang="es-ES" altLang="es-ES" sz="1600" b="0" i="0" u="none" strike="noStrike" cap="none" normalizeH="0" baseline="0" dirty="0" err="1">
                <a:ln>
                  <a:noFill/>
                </a:ln>
                <a:solidFill>
                  <a:schemeClr val="bg1"/>
                </a:solidFill>
                <a:effectLst/>
                <a:latin typeface="Arial" panose="020B0604020202020204" pitchFamily="34" charset="0"/>
              </a:rPr>
              <a:t>across</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three</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result</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scenarios</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for</a:t>
            </a:r>
            <a:r>
              <a:rPr kumimoji="0" lang="es-ES" altLang="es-ES" sz="1600" b="0" i="0" u="none" strike="noStrike" cap="none" normalizeH="0" baseline="0" dirty="0">
                <a:ln>
                  <a:noFill/>
                </a:ln>
                <a:solidFill>
                  <a:schemeClr val="bg1"/>
                </a:solidFill>
                <a:effectLst/>
                <a:latin typeface="Arial" panose="020B0604020202020204" pitchFamily="34" charset="0"/>
              </a:rPr>
              <a:t> Club </a:t>
            </a:r>
            <a:r>
              <a:rPr kumimoji="0" lang="es-ES" altLang="es-ES" sz="1600" b="0" i="0" u="none" strike="noStrike" cap="none" normalizeH="0" baseline="0" dirty="0" err="1">
                <a:ln>
                  <a:noFill/>
                </a:ln>
                <a:solidFill>
                  <a:schemeClr val="bg1"/>
                </a:solidFill>
                <a:effectLst/>
                <a:latin typeface="Arial" panose="020B0604020202020204" pitchFamily="34" charset="0"/>
              </a:rPr>
              <a:t>Brugge</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s-ES" altLang="es-ES" sz="1600" b="1" i="0" u="none" strike="noStrike" cap="none" normalizeH="0" baseline="0" dirty="0">
                <a:ln>
                  <a:noFill/>
                </a:ln>
                <a:solidFill>
                  <a:schemeClr val="bg1"/>
                </a:solidFill>
                <a:effectLst/>
                <a:latin typeface="Arial" panose="020B0604020202020204" pitchFamily="34" charset="0"/>
              </a:rPr>
              <a:t>Key </a:t>
            </a:r>
            <a:r>
              <a:rPr kumimoji="0" lang="es-ES" altLang="es-ES" sz="1600" b="1" i="0" u="none" strike="noStrike" cap="none" normalizeH="0" baseline="0" dirty="0" err="1">
                <a:ln>
                  <a:noFill/>
                </a:ln>
                <a:solidFill>
                  <a:schemeClr val="bg1"/>
                </a:solidFill>
                <a:effectLst/>
                <a:latin typeface="Arial" panose="020B0604020202020204" pitchFamily="34" charset="0"/>
              </a:rPr>
              <a:t>Elements</a:t>
            </a:r>
            <a:r>
              <a:rPr kumimoji="0" lang="es-ES" altLang="es-ES" sz="1600" b="1" i="0" u="none" strike="noStrike" cap="none" normalizeH="0" baseline="0" dirty="0">
                <a:ln>
                  <a:noFill/>
                </a:ln>
                <a:solidFill>
                  <a:schemeClr val="bg1"/>
                </a:solidFill>
                <a:effectLst/>
                <a:latin typeface="Arial" panose="020B0604020202020204" pitchFamily="34" charset="0"/>
              </a:rPr>
              <a:t>:</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tabLst/>
            </a:pP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Tactical</a:t>
            </a:r>
            <a:r>
              <a:rPr kumimoji="0" lang="es-ES" altLang="es-ES" sz="1600" b="0" i="0" u="none" strike="noStrike" cap="none" normalizeH="0" baseline="0" dirty="0">
                <a:ln>
                  <a:noFill/>
                </a:ln>
                <a:solidFill>
                  <a:schemeClr val="bg1"/>
                </a:solidFill>
                <a:effectLst/>
                <a:latin typeface="Arial" panose="020B0604020202020204" pitchFamily="34" charset="0"/>
              </a:rPr>
              <a:t> discipline</a:t>
            </a:r>
          </a:p>
          <a:p>
            <a:pPr marL="0" marR="0" lvl="0" indent="0" defTabSz="914400" rtl="0" eaLnBrk="0" fontAlgn="base" latinLnBrk="0" hangingPunct="0">
              <a:lnSpc>
                <a:spcPct val="100000"/>
              </a:lnSpc>
              <a:spcBef>
                <a:spcPct val="0"/>
              </a:spcBef>
              <a:spcAft>
                <a:spcPct val="0"/>
              </a:spcAft>
              <a:buClrTx/>
              <a:buSzTx/>
              <a:tabLst/>
            </a:pP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Positioning</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tabLst/>
            </a:pP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Movement</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patterns</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tabLst/>
            </a:pPr>
            <a:r>
              <a:rPr kumimoji="0" lang="es-ES" altLang="es-ES" sz="1600" b="1" i="0" u="none" strike="noStrike" cap="none" normalizeH="0" baseline="0" dirty="0">
                <a:ln>
                  <a:noFill/>
                </a:ln>
                <a:solidFill>
                  <a:schemeClr val="bg1"/>
                </a:solidFill>
                <a:effectLst/>
                <a:latin typeface="Arial" panose="020B0604020202020204" pitchFamily="34" charset="0"/>
              </a:rPr>
              <a:t>   </a:t>
            </a:r>
            <a:r>
              <a:rPr kumimoji="0" lang="es-ES" altLang="es-ES" sz="1600" b="1" i="0" u="none" strike="noStrike" cap="none" normalizeH="0" baseline="0" dirty="0" err="1">
                <a:ln>
                  <a:noFill/>
                </a:ln>
                <a:solidFill>
                  <a:schemeClr val="bg1"/>
                </a:solidFill>
                <a:effectLst/>
                <a:latin typeface="Arial" panose="020B0604020202020204" pitchFamily="34" charset="0"/>
              </a:rPr>
              <a:t>Findings</a:t>
            </a:r>
            <a:r>
              <a:rPr kumimoji="0" lang="es-ES" altLang="es-ES" sz="1600" b="1" i="0" u="none" strike="noStrike" cap="none" normalizeH="0" baseline="0" dirty="0">
                <a:ln>
                  <a:noFill/>
                </a:ln>
                <a:solidFill>
                  <a:schemeClr val="bg1"/>
                </a:solidFill>
                <a:effectLst/>
                <a:latin typeface="Arial" panose="020B0604020202020204" pitchFamily="34" charset="0"/>
              </a:rPr>
              <a:t>:</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Distinct</a:t>
            </a:r>
            <a:r>
              <a:rPr kumimoji="0" lang="es-ES" altLang="es-ES" sz="1600" b="0" i="0" u="none" strike="noStrike" cap="none" normalizeH="0" baseline="0" dirty="0">
                <a:ln>
                  <a:noFill/>
                </a:ln>
                <a:solidFill>
                  <a:schemeClr val="bg1"/>
                </a:solidFill>
                <a:effectLst/>
                <a:latin typeface="Arial" panose="020B0604020202020204" pitchFamily="34" charset="0"/>
              </a:rPr>
              <a:t> defensive </a:t>
            </a:r>
            <a:r>
              <a:rPr kumimoji="0" lang="es-ES" altLang="es-ES" sz="1600" b="0" i="0" u="none" strike="noStrike" cap="none" normalizeH="0" baseline="0" dirty="0" err="1">
                <a:ln>
                  <a:noFill/>
                </a:ln>
                <a:solidFill>
                  <a:schemeClr val="bg1"/>
                </a:solidFill>
                <a:effectLst/>
                <a:latin typeface="Arial" panose="020B0604020202020204" pitchFamily="34" charset="0"/>
              </a:rPr>
              <a:t>behaviors</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linked</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to</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wins</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draws</a:t>
            </a:r>
            <a:r>
              <a:rPr kumimoji="0" lang="es-ES" altLang="es-ES" sz="1600" b="0" i="0" u="none" strike="noStrike" cap="none" normalizeH="0" baseline="0" dirty="0">
                <a:ln>
                  <a:noFill/>
                </a:ln>
                <a:solidFill>
                  <a:schemeClr val="bg1"/>
                </a:solidFill>
                <a:effectLst/>
                <a:latin typeface="Arial" panose="020B0604020202020204" pitchFamily="34" charset="0"/>
              </a:rPr>
              <a:t>, and </a:t>
            </a:r>
            <a:r>
              <a:rPr kumimoji="0" lang="es-ES" altLang="es-ES" sz="1600" b="0" i="0" u="none" strike="noStrike" cap="none" normalizeH="0" baseline="0" dirty="0" err="1">
                <a:ln>
                  <a:noFill/>
                </a:ln>
                <a:solidFill>
                  <a:schemeClr val="bg1"/>
                </a:solidFill>
                <a:effectLst/>
                <a:latin typeface="Arial" panose="020B0604020202020204" pitchFamily="34" charset="0"/>
              </a:rPr>
              <a:t>losses</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tabLst/>
            </a:pPr>
            <a:r>
              <a:rPr kumimoji="0" lang="es-ES" altLang="es-ES" sz="1600" b="1" i="0" u="none" strike="noStrike" cap="none" normalizeH="0" baseline="0" dirty="0">
                <a:ln>
                  <a:noFill/>
                </a:ln>
                <a:solidFill>
                  <a:schemeClr val="bg1"/>
                </a:solidFill>
                <a:effectLst/>
                <a:latin typeface="Arial" panose="020B0604020202020204" pitchFamily="34" charset="0"/>
              </a:rPr>
              <a:t>   </a:t>
            </a:r>
            <a:r>
              <a:rPr kumimoji="0" lang="es-ES" altLang="es-ES" sz="1600" b="1" i="0" u="none" strike="noStrike" cap="none" normalizeH="0" baseline="0" dirty="0" err="1">
                <a:ln>
                  <a:noFill/>
                </a:ln>
                <a:solidFill>
                  <a:schemeClr val="bg1"/>
                </a:solidFill>
                <a:effectLst/>
                <a:latin typeface="Arial" panose="020B0604020202020204" pitchFamily="34" charset="0"/>
              </a:rPr>
              <a:t>Purpose</a:t>
            </a:r>
            <a:r>
              <a:rPr kumimoji="0" lang="es-ES" altLang="es-ES" sz="1600" b="1" i="0" u="none" strike="noStrike" cap="none" normalizeH="0" baseline="0" dirty="0">
                <a:ln>
                  <a:noFill/>
                </a:ln>
                <a:solidFill>
                  <a:schemeClr val="bg1"/>
                </a:solidFill>
                <a:effectLst/>
                <a:latin typeface="Arial" panose="020B0604020202020204" pitchFamily="34" charset="0"/>
              </a:rPr>
              <a:t>:</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Provide</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insights</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for</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coaches</a:t>
            </a:r>
            <a:r>
              <a:rPr kumimoji="0" lang="es-ES" altLang="es-ES" sz="1600" b="0" i="0" u="none" strike="noStrike" cap="none" normalizeH="0" baseline="0" dirty="0">
                <a:ln>
                  <a:noFill/>
                </a:ln>
                <a:solidFill>
                  <a:schemeClr val="bg1"/>
                </a:solidFill>
                <a:effectLst/>
                <a:latin typeface="Arial" panose="020B0604020202020204" pitchFamily="34" charset="0"/>
              </a:rPr>
              <a:t> and </a:t>
            </a:r>
            <a:r>
              <a:rPr kumimoji="0" lang="es-ES" altLang="es-ES" sz="1600" b="0" i="0" u="none" strike="noStrike" cap="none" normalizeH="0" baseline="0" dirty="0" err="1">
                <a:ln>
                  <a:noFill/>
                </a:ln>
                <a:solidFill>
                  <a:schemeClr val="bg1"/>
                </a:solidFill>
                <a:effectLst/>
                <a:latin typeface="Arial" panose="020B0604020202020204" pitchFamily="34" charset="0"/>
              </a:rPr>
              <a:t>analysts</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tabLst/>
            </a:pP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s-ES" altLang="es-ES" sz="1600" b="1" i="0" u="none" strike="noStrike" cap="none" normalizeH="0" baseline="0" dirty="0">
                <a:ln>
                  <a:noFill/>
                </a:ln>
                <a:solidFill>
                  <a:schemeClr val="bg1"/>
                </a:solidFill>
                <a:effectLst/>
                <a:latin typeface="Arial" panose="020B0604020202020204" pitchFamily="34" charset="0"/>
              </a:rPr>
              <a:t>Content:</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s-ES" altLang="es-ES" sz="1600" b="0" i="0" u="none" strike="noStrike" cap="none" normalizeH="0" baseline="0" dirty="0" err="1">
                <a:ln>
                  <a:noFill/>
                </a:ln>
                <a:solidFill>
                  <a:schemeClr val="bg1"/>
                </a:solidFill>
                <a:effectLst/>
                <a:latin typeface="Arial" panose="020B0604020202020204" pitchFamily="34" charset="0"/>
              </a:rPr>
              <a:t>Examining</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specific</a:t>
            </a:r>
            <a:r>
              <a:rPr kumimoji="0" lang="es-ES" altLang="es-ES" sz="1600" b="0" i="0" u="none" strike="noStrike" cap="none" normalizeH="0" baseline="0" dirty="0">
                <a:ln>
                  <a:noFill/>
                </a:ln>
                <a:solidFill>
                  <a:schemeClr val="bg1"/>
                </a:solidFill>
                <a:effectLst/>
                <a:latin typeface="Arial" panose="020B0604020202020204" pitchFamily="34" charset="0"/>
              </a:rPr>
              <a:t> defensive </a:t>
            </a:r>
            <a:r>
              <a:rPr kumimoji="0" lang="es-ES" altLang="es-ES" sz="1600" b="0" i="0" u="none" strike="noStrike" cap="none" normalizeH="0" baseline="0" dirty="0" err="1">
                <a:ln>
                  <a:noFill/>
                </a:ln>
                <a:solidFill>
                  <a:schemeClr val="bg1"/>
                </a:solidFill>
                <a:effectLst/>
                <a:latin typeface="Arial" panose="020B0604020202020204" pitchFamily="34" charset="0"/>
              </a:rPr>
              <a:t>patterns</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s-ES" altLang="es-ES" sz="1600" b="0" i="0" u="none" strike="noStrike" cap="none" normalizeH="0" baseline="0" dirty="0" err="1">
                <a:ln>
                  <a:noFill/>
                </a:ln>
                <a:solidFill>
                  <a:schemeClr val="bg1"/>
                </a:solidFill>
                <a:effectLst/>
                <a:latin typeface="Arial" panose="020B0604020202020204" pitchFamily="34" charset="0"/>
              </a:rPr>
              <a:t>Tactical</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implications</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s-ES" altLang="es-ES" sz="1600" b="0" i="0" u="none" strike="noStrike" cap="none" normalizeH="0" baseline="0" dirty="0" err="1">
                <a:ln>
                  <a:noFill/>
                </a:ln>
                <a:solidFill>
                  <a:schemeClr val="bg1"/>
                </a:solidFill>
                <a:effectLst/>
                <a:latin typeface="Arial" panose="020B0604020202020204" pitchFamily="34" charset="0"/>
              </a:rPr>
              <a:t>Practical</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applications</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for</a:t>
            </a:r>
            <a:r>
              <a:rPr kumimoji="0" lang="es-ES" altLang="es-ES" sz="1600" b="0" i="0" u="none" strike="noStrike" cap="none" normalizeH="0" baseline="0" dirty="0">
                <a:ln>
                  <a:noFill/>
                </a:ln>
                <a:solidFill>
                  <a:schemeClr val="bg1"/>
                </a:solidFill>
                <a:effectLst/>
                <a:latin typeface="Arial" panose="020B0604020202020204" pitchFamily="34" charset="0"/>
              </a:rPr>
              <a:t> defensive </a:t>
            </a:r>
            <a:r>
              <a:rPr kumimoji="0" lang="es-ES" altLang="es-ES" sz="1600" b="0" i="0" u="none" strike="noStrike" cap="none" normalizeH="0" baseline="0" dirty="0" err="1">
                <a:ln>
                  <a:noFill/>
                </a:ln>
                <a:solidFill>
                  <a:schemeClr val="bg1"/>
                </a:solidFill>
                <a:effectLst/>
                <a:latin typeface="Arial" panose="020B0604020202020204" pitchFamily="34" charset="0"/>
              </a:rPr>
              <a:t>strategy</a:t>
            </a:r>
            <a:r>
              <a:rPr kumimoji="0" lang="es-ES" altLang="es-ES" sz="1600" b="0" i="0" u="none" strike="noStrike" cap="none" normalizeH="0" baseline="0" dirty="0">
                <a:ln>
                  <a:noFill/>
                </a:ln>
                <a:solidFill>
                  <a:schemeClr val="bg1"/>
                </a:solidFill>
                <a:effectLst/>
                <a:latin typeface="Arial" panose="020B0604020202020204" pitchFamily="34" charset="0"/>
              </a:rPr>
              <a:t> and </a:t>
            </a:r>
            <a:r>
              <a:rPr kumimoji="0" lang="es-ES" altLang="es-ES" sz="1600" b="0" i="0" u="none" strike="noStrike" cap="none" normalizeH="0" baseline="0" dirty="0" err="1">
                <a:ln>
                  <a:noFill/>
                </a:ln>
                <a:solidFill>
                  <a:schemeClr val="bg1"/>
                </a:solidFill>
                <a:effectLst/>
                <a:latin typeface="Arial" panose="020B0604020202020204" pitchFamily="34" charset="0"/>
              </a:rPr>
              <a:t>player</a:t>
            </a:r>
            <a:r>
              <a:rPr kumimoji="0" lang="es-ES" altLang="es-ES" sz="1600" b="0" i="0" u="none" strike="noStrike" cap="none" normalizeH="0" baseline="0" dirty="0">
                <a:ln>
                  <a:noFill/>
                </a:ln>
                <a:solidFill>
                  <a:schemeClr val="bg1"/>
                </a:solidFill>
                <a:effectLst/>
                <a:latin typeface="Arial" panose="020B0604020202020204" pitchFamily="34" charset="0"/>
              </a:rPr>
              <a:t> </a:t>
            </a:r>
            <a:r>
              <a:rPr kumimoji="0" lang="es-ES" altLang="es-ES" sz="1600" b="0" i="0" u="none" strike="noStrike" cap="none" normalizeH="0" baseline="0" dirty="0" err="1">
                <a:ln>
                  <a:noFill/>
                </a:ln>
                <a:solidFill>
                  <a:schemeClr val="bg1"/>
                </a:solidFill>
                <a:effectLst/>
                <a:latin typeface="Arial" panose="020B0604020202020204" pitchFamily="34" charset="0"/>
              </a:rPr>
              <a:t>instruction</a:t>
            </a:r>
            <a:endParaRPr kumimoji="0" lang="es-ES" altLang="es-E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7435" y="519708"/>
            <a:ext cx="7821930" cy="1180386"/>
          </a:xfrm>
          <a:prstGeom prst="rect">
            <a:avLst/>
          </a:prstGeom>
          <a:noFill/>
          <a:ln/>
        </p:spPr>
        <p:txBody>
          <a:bodyPr wrap="square" lIns="0" tIns="0" rIns="0" bIns="0" rtlCol="0" anchor="t"/>
          <a:lstStyle/>
          <a:p>
            <a:pPr marL="0" indent="0" algn="l">
              <a:lnSpc>
                <a:spcPts val="4600"/>
              </a:lnSpc>
              <a:buNone/>
            </a:pPr>
            <a:r>
              <a:rPr lang="en-US" sz="3700" dirty="0">
                <a:solidFill>
                  <a:srgbClr val="76B9FF"/>
                </a:solidFill>
                <a:latin typeface="Roboto Slab" pitchFamily="34" charset="0"/>
                <a:ea typeface="Roboto Slab" pitchFamily="34" charset="-122"/>
                <a:cs typeface="Roboto Slab" pitchFamily="34" charset="-120"/>
              </a:rPr>
              <a:t>Winning Match Analysis: Club Brugge vs Anderlecht</a:t>
            </a:r>
            <a:endParaRPr lang="en-US" sz="3700" dirty="0"/>
          </a:p>
        </p:txBody>
      </p:sp>
      <p:pic>
        <p:nvPicPr>
          <p:cNvPr id="4" name="Image 1" descr="preencoded.png"/>
          <p:cNvPicPr>
            <a:picLocks noChangeAspect="1"/>
          </p:cNvPicPr>
          <p:nvPr/>
        </p:nvPicPr>
        <p:blipFill>
          <a:blip r:embed="rId4"/>
          <a:stretch>
            <a:fillRect/>
          </a:stretch>
        </p:blipFill>
        <p:spPr>
          <a:xfrm>
            <a:off x="6100166" y="2527323"/>
            <a:ext cx="1377080" cy="1652634"/>
          </a:xfrm>
          <a:prstGeom prst="rect">
            <a:avLst/>
          </a:prstGeom>
        </p:spPr>
      </p:pic>
      <p:sp>
        <p:nvSpPr>
          <p:cNvPr id="5" name="Text 1"/>
          <p:cNvSpPr/>
          <p:nvPr/>
        </p:nvSpPr>
        <p:spPr>
          <a:xfrm>
            <a:off x="7931832" y="2949855"/>
            <a:ext cx="2956084" cy="295037"/>
          </a:xfrm>
          <a:prstGeom prst="rect">
            <a:avLst/>
          </a:prstGeom>
          <a:noFill/>
          <a:ln/>
        </p:spPr>
        <p:txBody>
          <a:bodyPr wrap="none" lIns="0" tIns="0" rIns="0" bIns="0" rtlCol="0" anchor="t"/>
          <a:lstStyle/>
          <a:p>
            <a:pPr marL="0" indent="0" algn="l">
              <a:lnSpc>
                <a:spcPts val="2300"/>
              </a:lnSpc>
              <a:buNone/>
            </a:pPr>
            <a:r>
              <a:rPr lang="en-US" sz="2400" dirty="0">
                <a:solidFill>
                  <a:srgbClr val="D6E5EF"/>
                </a:solidFill>
                <a:latin typeface="Roboto Slab" pitchFamily="34" charset="0"/>
                <a:ea typeface="Roboto Slab" pitchFamily="34" charset="-122"/>
                <a:cs typeface="Roboto Slab" pitchFamily="34" charset="-120"/>
              </a:rPr>
              <a:t>Right Flank Concentration</a:t>
            </a:r>
            <a:endParaRPr lang="en-US" sz="2400" dirty="0"/>
          </a:p>
        </p:txBody>
      </p:sp>
      <p:sp>
        <p:nvSpPr>
          <p:cNvPr id="6" name="Text 2"/>
          <p:cNvSpPr/>
          <p:nvPr/>
        </p:nvSpPr>
        <p:spPr>
          <a:xfrm>
            <a:off x="7931832" y="3358121"/>
            <a:ext cx="6594396" cy="302062"/>
          </a:xfrm>
          <a:prstGeom prst="rect">
            <a:avLst/>
          </a:prstGeom>
          <a:noFill/>
          <a:ln/>
        </p:spPr>
        <p:txBody>
          <a:bodyPr wrap="none" lIns="0" tIns="0" rIns="0" bIns="0" rtlCol="0" anchor="t"/>
          <a:lstStyle/>
          <a:p>
            <a:pPr marL="0" indent="0" algn="l">
              <a:lnSpc>
                <a:spcPts val="2350"/>
              </a:lnSpc>
              <a:buNone/>
            </a:pPr>
            <a:r>
              <a:rPr lang="en-US" sz="2000" dirty="0">
                <a:solidFill>
                  <a:srgbClr val="D6E5EF"/>
                </a:solidFill>
                <a:latin typeface="Roboto" pitchFamily="34" charset="0"/>
                <a:ea typeface="Roboto" pitchFamily="34" charset="-122"/>
                <a:cs typeface="Roboto" pitchFamily="34" charset="-120"/>
              </a:rPr>
              <a:t>Highly concentrated defensive activity </a:t>
            </a:r>
          </a:p>
          <a:p>
            <a:pPr marL="0" indent="0" algn="l">
              <a:lnSpc>
                <a:spcPts val="2350"/>
              </a:lnSpc>
              <a:buNone/>
            </a:pPr>
            <a:r>
              <a:rPr lang="en-US" sz="2000" dirty="0">
                <a:solidFill>
                  <a:srgbClr val="D6E5EF"/>
                </a:solidFill>
                <a:latin typeface="Roboto" pitchFamily="34" charset="0"/>
                <a:ea typeface="Roboto" pitchFamily="34" charset="-122"/>
                <a:cs typeface="Roboto" pitchFamily="34" charset="-120"/>
              </a:rPr>
              <a:t>on the right side of own half</a:t>
            </a:r>
            <a:endParaRPr lang="en-US" sz="2000" dirty="0"/>
          </a:p>
        </p:txBody>
      </p:sp>
      <p:pic>
        <p:nvPicPr>
          <p:cNvPr id="7" name="Image 2" descr="preencoded.png"/>
          <p:cNvPicPr>
            <a:picLocks noChangeAspect="1"/>
          </p:cNvPicPr>
          <p:nvPr/>
        </p:nvPicPr>
        <p:blipFill>
          <a:blip r:embed="rId5"/>
          <a:stretch>
            <a:fillRect/>
          </a:stretch>
        </p:blipFill>
        <p:spPr>
          <a:xfrm>
            <a:off x="6100166" y="4179957"/>
            <a:ext cx="1377080" cy="1652634"/>
          </a:xfrm>
          <a:prstGeom prst="rect">
            <a:avLst/>
          </a:prstGeom>
        </p:spPr>
      </p:pic>
      <p:sp>
        <p:nvSpPr>
          <p:cNvPr id="8" name="Text 3"/>
          <p:cNvSpPr/>
          <p:nvPr/>
        </p:nvSpPr>
        <p:spPr>
          <a:xfrm>
            <a:off x="8036004" y="4421037"/>
            <a:ext cx="2986921" cy="295037"/>
          </a:xfrm>
          <a:prstGeom prst="rect">
            <a:avLst/>
          </a:prstGeom>
          <a:noFill/>
          <a:ln/>
        </p:spPr>
        <p:txBody>
          <a:bodyPr wrap="none" lIns="0" tIns="0" rIns="0" bIns="0" rtlCol="0" anchor="t"/>
          <a:lstStyle/>
          <a:p>
            <a:pPr marL="0" indent="0" algn="l">
              <a:lnSpc>
                <a:spcPts val="2300"/>
              </a:lnSpc>
              <a:buNone/>
            </a:pPr>
            <a:r>
              <a:rPr lang="en-US" sz="2400" dirty="0">
                <a:solidFill>
                  <a:srgbClr val="D6E5EF"/>
                </a:solidFill>
                <a:latin typeface="Roboto Slab" pitchFamily="34" charset="0"/>
                <a:ea typeface="Roboto Slab" pitchFamily="34" charset="-122"/>
                <a:cs typeface="Roboto Slab" pitchFamily="34" charset="-120"/>
              </a:rPr>
              <a:t>Limited Central Movement</a:t>
            </a:r>
            <a:endParaRPr lang="en-US" sz="2400" dirty="0"/>
          </a:p>
        </p:txBody>
      </p:sp>
      <p:sp>
        <p:nvSpPr>
          <p:cNvPr id="9" name="Text 4"/>
          <p:cNvSpPr/>
          <p:nvPr/>
        </p:nvSpPr>
        <p:spPr>
          <a:xfrm>
            <a:off x="8036004" y="4829302"/>
            <a:ext cx="6594396" cy="302062"/>
          </a:xfrm>
          <a:prstGeom prst="rect">
            <a:avLst/>
          </a:prstGeom>
          <a:noFill/>
          <a:ln/>
        </p:spPr>
        <p:txBody>
          <a:bodyPr wrap="none" lIns="0" tIns="0" rIns="0" bIns="0" rtlCol="0" anchor="t"/>
          <a:lstStyle/>
          <a:p>
            <a:pPr marL="0" indent="0" algn="l">
              <a:lnSpc>
                <a:spcPts val="2350"/>
              </a:lnSpc>
              <a:buNone/>
            </a:pPr>
            <a:r>
              <a:rPr lang="en-US" sz="2000" dirty="0">
                <a:solidFill>
                  <a:srgbClr val="D6E5EF"/>
                </a:solidFill>
                <a:latin typeface="Roboto" pitchFamily="34" charset="0"/>
                <a:ea typeface="Roboto" pitchFamily="34" charset="-122"/>
                <a:cs typeface="Roboto" pitchFamily="34" charset="-120"/>
              </a:rPr>
              <a:t>Minimal movement in central areas </a:t>
            </a:r>
          </a:p>
          <a:p>
            <a:pPr marL="0" indent="0" algn="l">
              <a:lnSpc>
                <a:spcPts val="2350"/>
              </a:lnSpc>
              <a:buNone/>
            </a:pPr>
            <a:r>
              <a:rPr lang="en-US" sz="2000" dirty="0">
                <a:solidFill>
                  <a:srgbClr val="D6E5EF"/>
                </a:solidFill>
                <a:latin typeface="Roboto" pitchFamily="34" charset="0"/>
                <a:ea typeface="Roboto" pitchFamily="34" charset="-122"/>
                <a:cs typeface="Roboto" pitchFamily="34" charset="-120"/>
              </a:rPr>
              <a:t>and attacking third</a:t>
            </a:r>
            <a:endParaRPr lang="en-US" sz="2000" dirty="0"/>
          </a:p>
        </p:txBody>
      </p:sp>
      <p:pic>
        <p:nvPicPr>
          <p:cNvPr id="10" name="Image 3" descr="preencoded.png"/>
          <p:cNvPicPr>
            <a:picLocks noChangeAspect="1"/>
          </p:cNvPicPr>
          <p:nvPr/>
        </p:nvPicPr>
        <p:blipFill>
          <a:blip r:embed="rId6"/>
          <a:stretch>
            <a:fillRect/>
          </a:stretch>
        </p:blipFill>
        <p:spPr>
          <a:xfrm>
            <a:off x="6100166" y="5852003"/>
            <a:ext cx="1377080" cy="1652634"/>
          </a:xfrm>
          <a:prstGeom prst="rect">
            <a:avLst/>
          </a:prstGeom>
        </p:spPr>
      </p:pic>
      <p:sp>
        <p:nvSpPr>
          <p:cNvPr id="11" name="Text 5"/>
          <p:cNvSpPr/>
          <p:nvPr/>
        </p:nvSpPr>
        <p:spPr>
          <a:xfrm>
            <a:off x="8036004" y="6050178"/>
            <a:ext cx="2588181" cy="295037"/>
          </a:xfrm>
          <a:prstGeom prst="rect">
            <a:avLst/>
          </a:prstGeom>
          <a:noFill/>
          <a:ln/>
        </p:spPr>
        <p:txBody>
          <a:bodyPr wrap="none" lIns="0" tIns="0" rIns="0" bIns="0" rtlCol="0" anchor="t"/>
          <a:lstStyle/>
          <a:p>
            <a:pPr marL="0" indent="0" algn="l">
              <a:lnSpc>
                <a:spcPts val="2300"/>
              </a:lnSpc>
              <a:buNone/>
            </a:pPr>
            <a:r>
              <a:rPr lang="en-US" sz="2400" dirty="0">
                <a:solidFill>
                  <a:srgbClr val="D6E5EF"/>
                </a:solidFill>
                <a:latin typeface="Roboto Slab" pitchFamily="34" charset="0"/>
                <a:ea typeface="Roboto Slab" pitchFamily="34" charset="-122"/>
                <a:cs typeface="Roboto Slab" pitchFamily="34" charset="-120"/>
              </a:rPr>
              <a:t>Disciplined Positioning</a:t>
            </a:r>
            <a:endParaRPr lang="en-US" sz="2400" dirty="0"/>
          </a:p>
        </p:txBody>
      </p:sp>
      <p:sp>
        <p:nvSpPr>
          <p:cNvPr id="12" name="Text 6"/>
          <p:cNvSpPr/>
          <p:nvPr/>
        </p:nvSpPr>
        <p:spPr>
          <a:xfrm>
            <a:off x="7931832" y="6577264"/>
            <a:ext cx="6594396" cy="302062"/>
          </a:xfrm>
          <a:prstGeom prst="rect">
            <a:avLst/>
          </a:prstGeom>
          <a:noFill/>
          <a:ln/>
        </p:spPr>
        <p:txBody>
          <a:bodyPr wrap="none" lIns="0" tIns="0" rIns="0" bIns="0" rtlCol="0" anchor="t"/>
          <a:lstStyle/>
          <a:p>
            <a:pPr marL="0" indent="0" algn="l">
              <a:lnSpc>
                <a:spcPts val="2350"/>
              </a:lnSpc>
              <a:buNone/>
            </a:pPr>
            <a:r>
              <a:rPr lang="en-US" sz="2000" dirty="0">
                <a:solidFill>
                  <a:srgbClr val="D6E5EF"/>
                </a:solidFill>
                <a:latin typeface="Roboto" pitchFamily="34" charset="0"/>
                <a:ea typeface="Roboto" pitchFamily="34" charset="-122"/>
                <a:cs typeface="Roboto" pitchFamily="34" charset="-120"/>
              </a:rPr>
              <a:t>Dead zones logically limited to </a:t>
            </a:r>
          </a:p>
          <a:p>
            <a:pPr marL="0" indent="0" algn="l">
              <a:lnSpc>
                <a:spcPts val="2350"/>
              </a:lnSpc>
              <a:buNone/>
            </a:pPr>
            <a:r>
              <a:rPr lang="en-US" sz="2000" dirty="0">
                <a:solidFill>
                  <a:srgbClr val="D6E5EF"/>
                </a:solidFill>
                <a:latin typeface="Roboto" pitchFamily="34" charset="0"/>
                <a:ea typeface="Roboto" pitchFamily="34" charset="-122"/>
                <a:cs typeface="Roboto" pitchFamily="34" charset="-120"/>
              </a:rPr>
              <a:t>non-defensive areas</a:t>
            </a:r>
            <a:endParaRPr lang="en-US" sz="2000" dirty="0"/>
          </a:p>
        </p:txBody>
      </p:sp>
      <p:sp>
        <p:nvSpPr>
          <p:cNvPr id="13" name="Text 7"/>
          <p:cNvSpPr/>
          <p:nvPr/>
        </p:nvSpPr>
        <p:spPr>
          <a:xfrm>
            <a:off x="6147435" y="5595461"/>
            <a:ext cx="7821930" cy="2114431"/>
          </a:xfrm>
          <a:prstGeom prst="rect">
            <a:avLst/>
          </a:prstGeom>
          <a:noFill/>
          <a:ln/>
        </p:spPr>
        <p:txBody>
          <a:bodyPr wrap="square" lIns="0" tIns="0" rIns="0" bIns="0" rtlCol="0" anchor="t"/>
          <a:lstStyle/>
          <a:p>
            <a:pPr marL="0" indent="0" algn="l">
              <a:lnSpc>
                <a:spcPts val="2350"/>
              </a:lnSpc>
              <a:buNone/>
            </a:pPr>
            <a:endParaRPr lang="en-US" sz="1450" dirty="0"/>
          </a:p>
        </p:txBody>
      </p:sp>
      <p:sp>
        <p:nvSpPr>
          <p:cNvPr id="14" name="Rectángulo 13">
            <a:extLst>
              <a:ext uri="{FF2B5EF4-FFF2-40B4-BE49-F238E27FC236}">
                <a16:creationId xmlns:a16="http://schemas.microsoft.com/office/drawing/2014/main" id="{E45F95C0-1ED1-C445-4E0E-E35E7C5EF267}"/>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1149" y="488037"/>
            <a:ext cx="9213533" cy="554593"/>
          </a:xfrm>
          <a:prstGeom prst="rect">
            <a:avLst/>
          </a:prstGeom>
          <a:noFill/>
          <a:ln/>
        </p:spPr>
        <p:txBody>
          <a:bodyPr wrap="none" lIns="0" tIns="0" rIns="0" bIns="0" rtlCol="0" anchor="t"/>
          <a:lstStyle/>
          <a:p>
            <a:pPr marL="0" indent="0" algn="l">
              <a:lnSpc>
                <a:spcPts val="4350"/>
              </a:lnSpc>
              <a:buNone/>
            </a:pPr>
            <a:r>
              <a:rPr lang="en-US" sz="3450" dirty="0">
                <a:solidFill>
                  <a:srgbClr val="76B9FF"/>
                </a:solidFill>
                <a:latin typeface="Roboto Slab" pitchFamily="34" charset="0"/>
                <a:ea typeface="Roboto Slab" pitchFamily="34" charset="-122"/>
                <a:cs typeface="Roboto Slab" pitchFamily="34" charset="-120"/>
              </a:rPr>
              <a:t>Losing Match Analysis: Club Brugge vs Gent</a:t>
            </a:r>
            <a:endParaRPr lang="en-US" sz="3450" dirty="0"/>
          </a:p>
        </p:txBody>
      </p:sp>
      <p:pic>
        <p:nvPicPr>
          <p:cNvPr id="3" name="Image 0" descr="preencoded.png"/>
          <p:cNvPicPr>
            <a:picLocks noChangeAspect="1"/>
          </p:cNvPicPr>
          <p:nvPr/>
        </p:nvPicPr>
        <p:blipFill>
          <a:blip r:embed="rId3"/>
          <a:stretch>
            <a:fillRect/>
          </a:stretch>
        </p:blipFill>
        <p:spPr>
          <a:xfrm>
            <a:off x="3298746" y="2520672"/>
            <a:ext cx="8032790" cy="8032790"/>
          </a:xfrm>
          <a:prstGeom prst="rect">
            <a:avLst/>
          </a:prstGeom>
        </p:spPr>
      </p:pic>
      <p:pic>
        <p:nvPicPr>
          <p:cNvPr id="4" name="Image 1" descr="preencoded.png"/>
          <p:cNvPicPr>
            <a:picLocks noChangeAspect="1"/>
          </p:cNvPicPr>
          <p:nvPr/>
        </p:nvPicPr>
        <p:blipFill>
          <a:blip r:embed="rId4"/>
          <a:stretch>
            <a:fillRect/>
          </a:stretch>
        </p:blipFill>
        <p:spPr>
          <a:xfrm>
            <a:off x="4382333" y="5197078"/>
            <a:ext cx="299442" cy="374333"/>
          </a:xfrm>
          <a:prstGeom prst="rect">
            <a:avLst/>
          </a:prstGeom>
        </p:spPr>
      </p:pic>
      <p:pic>
        <p:nvPicPr>
          <p:cNvPr id="5" name="Image 2" descr="preencoded.png"/>
          <p:cNvPicPr>
            <a:picLocks noChangeAspect="1"/>
          </p:cNvPicPr>
          <p:nvPr/>
        </p:nvPicPr>
        <p:blipFill>
          <a:blip r:embed="rId5"/>
          <a:stretch>
            <a:fillRect/>
          </a:stretch>
        </p:blipFill>
        <p:spPr>
          <a:xfrm>
            <a:off x="3298746" y="2520672"/>
            <a:ext cx="8032790" cy="8032790"/>
          </a:xfrm>
          <a:prstGeom prst="rect">
            <a:avLst/>
          </a:prstGeom>
        </p:spPr>
      </p:pic>
      <p:pic>
        <p:nvPicPr>
          <p:cNvPr id="6" name="Image 3" descr="preencoded.png"/>
          <p:cNvPicPr>
            <a:picLocks noChangeAspect="1"/>
          </p:cNvPicPr>
          <p:nvPr/>
        </p:nvPicPr>
        <p:blipFill>
          <a:blip r:embed="rId6"/>
          <a:stretch>
            <a:fillRect/>
          </a:stretch>
        </p:blipFill>
        <p:spPr>
          <a:xfrm>
            <a:off x="6012537" y="3566874"/>
            <a:ext cx="299442" cy="374333"/>
          </a:xfrm>
          <a:prstGeom prst="rect">
            <a:avLst/>
          </a:prstGeom>
        </p:spPr>
      </p:pic>
      <p:pic>
        <p:nvPicPr>
          <p:cNvPr id="7" name="Image 4" descr="preencoded.png"/>
          <p:cNvPicPr>
            <a:picLocks noChangeAspect="1"/>
          </p:cNvPicPr>
          <p:nvPr/>
        </p:nvPicPr>
        <p:blipFill>
          <a:blip r:embed="rId7"/>
          <a:stretch>
            <a:fillRect/>
          </a:stretch>
        </p:blipFill>
        <p:spPr>
          <a:xfrm>
            <a:off x="3298746" y="2520672"/>
            <a:ext cx="8032790" cy="8032790"/>
          </a:xfrm>
          <a:prstGeom prst="rect">
            <a:avLst/>
          </a:prstGeom>
        </p:spPr>
      </p:pic>
      <p:pic>
        <p:nvPicPr>
          <p:cNvPr id="8" name="Image 5" descr="preencoded.png"/>
          <p:cNvPicPr>
            <a:picLocks noChangeAspect="1"/>
          </p:cNvPicPr>
          <p:nvPr/>
        </p:nvPicPr>
        <p:blipFill>
          <a:blip r:embed="rId8"/>
          <a:stretch>
            <a:fillRect/>
          </a:stretch>
        </p:blipFill>
        <p:spPr>
          <a:xfrm>
            <a:off x="8317944" y="3566874"/>
            <a:ext cx="299442" cy="374333"/>
          </a:xfrm>
          <a:prstGeom prst="rect">
            <a:avLst/>
          </a:prstGeom>
        </p:spPr>
      </p:pic>
      <p:pic>
        <p:nvPicPr>
          <p:cNvPr id="9" name="Image 6" descr="preencoded.png"/>
          <p:cNvPicPr>
            <a:picLocks noChangeAspect="1"/>
          </p:cNvPicPr>
          <p:nvPr/>
        </p:nvPicPr>
        <p:blipFill>
          <a:blip r:embed="rId9"/>
          <a:stretch>
            <a:fillRect/>
          </a:stretch>
        </p:blipFill>
        <p:spPr>
          <a:xfrm>
            <a:off x="3298746" y="2520672"/>
            <a:ext cx="8032790" cy="8032790"/>
          </a:xfrm>
          <a:prstGeom prst="rect">
            <a:avLst/>
          </a:prstGeom>
        </p:spPr>
      </p:pic>
      <p:pic>
        <p:nvPicPr>
          <p:cNvPr id="10" name="Image 7" descr="preencoded.png"/>
          <p:cNvPicPr>
            <a:picLocks noChangeAspect="1"/>
          </p:cNvPicPr>
          <p:nvPr/>
        </p:nvPicPr>
        <p:blipFill>
          <a:blip r:embed="rId10"/>
          <a:stretch>
            <a:fillRect/>
          </a:stretch>
        </p:blipFill>
        <p:spPr>
          <a:xfrm>
            <a:off x="9948148" y="5197078"/>
            <a:ext cx="299442" cy="374333"/>
          </a:xfrm>
          <a:prstGeom prst="rect">
            <a:avLst/>
          </a:prstGeom>
        </p:spPr>
      </p:pic>
      <p:sp>
        <p:nvSpPr>
          <p:cNvPr id="11" name="Text 1"/>
          <p:cNvSpPr/>
          <p:nvPr/>
        </p:nvSpPr>
        <p:spPr>
          <a:xfrm>
            <a:off x="621149" y="6736556"/>
            <a:ext cx="13388102" cy="1135856"/>
          </a:xfrm>
          <a:prstGeom prst="rect">
            <a:avLst/>
          </a:prstGeom>
          <a:noFill/>
          <a:ln/>
        </p:spPr>
        <p:txBody>
          <a:bodyPr wrap="square" lIns="0" tIns="0" rIns="0" bIns="0" rtlCol="0" anchor="t"/>
          <a:lstStyle/>
          <a:p>
            <a:pPr marL="0" indent="0" algn="l">
              <a:lnSpc>
                <a:spcPts val="2200"/>
              </a:lnSpc>
              <a:buNone/>
            </a:pPr>
            <a:endParaRPr lang="en-US" sz="1350" dirty="0"/>
          </a:p>
        </p:txBody>
      </p:sp>
      <p:sp>
        <p:nvSpPr>
          <p:cNvPr id="12" name="Text 2"/>
          <p:cNvSpPr/>
          <p:nvPr/>
        </p:nvSpPr>
        <p:spPr>
          <a:xfrm>
            <a:off x="1085612" y="2701766"/>
            <a:ext cx="2218373" cy="277178"/>
          </a:xfrm>
          <a:prstGeom prst="rect">
            <a:avLst/>
          </a:prstGeom>
          <a:noFill/>
          <a:ln/>
        </p:spPr>
        <p:txBody>
          <a:bodyPr wrap="none" lIns="0" tIns="0" rIns="0" bIns="0" rtlCol="0" anchor="t"/>
          <a:lstStyle/>
          <a:p>
            <a:pPr marL="0" indent="0" algn="ctr">
              <a:lnSpc>
                <a:spcPts val="2150"/>
              </a:lnSpc>
              <a:buNone/>
            </a:pPr>
            <a:r>
              <a:rPr lang="en-US" sz="1700" dirty="0">
                <a:solidFill>
                  <a:srgbClr val="76B9FF"/>
                </a:solidFill>
                <a:latin typeface="Roboto Slab" pitchFamily="34" charset="0"/>
                <a:ea typeface="Roboto Slab" pitchFamily="34" charset="-122"/>
                <a:cs typeface="Roboto Slab" pitchFamily="34" charset="-120"/>
              </a:rPr>
              <a:t>Scattered Movement</a:t>
            </a:r>
            <a:endParaRPr lang="en-US" sz="1700" dirty="0"/>
          </a:p>
        </p:txBody>
      </p:sp>
      <p:sp>
        <p:nvSpPr>
          <p:cNvPr id="13" name="Text 3"/>
          <p:cNvSpPr/>
          <p:nvPr/>
        </p:nvSpPr>
        <p:spPr>
          <a:xfrm>
            <a:off x="621149" y="3085386"/>
            <a:ext cx="3147417" cy="567928"/>
          </a:xfrm>
          <a:prstGeom prst="rect">
            <a:avLst/>
          </a:prstGeom>
          <a:noFill/>
          <a:ln/>
        </p:spPr>
        <p:txBody>
          <a:bodyPr wrap="square" lIns="0" tIns="0" rIns="0" bIns="0" rtlCol="0" anchor="t"/>
          <a:lstStyle/>
          <a:p>
            <a:pPr marL="0" indent="0" algn="ctr">
              <a:lnSpc>
                <a:spcPts val="2200"/>
              </a:lnSpc>
              <a:buNone/>
            </a:pPr>
            <a:r>
              <a:rPr lang="en-US" sz="1350" dirty="0">
                <a:solidFill>
                  <a:srgbClr val="D6E5EF"/>
                </a:solidFill>
                <a:latin typeface="Roboto" pitchFamily="34" charset="0"/>
                <a:ea typeface="Roboto" pitchFamily="34" charset="-122"/>
                <a:cs typeface="Roboto" pitchFamily="34" charset="-120"/>
              </a:rPr>
              <a:t>Widespread activity across the pitch including opponent's half</a:t>
            </a:r>
            <a:endParaRPr lang="en-US" sz="1350" dirty="0"/>
          </a:p>
        </p:txBody>
      </p:sp>
      <p:sp>
        <p:nvSpPr>
          <p:cNvPr id="14" name="Text 4"/>
          <p:cNvSpPr/>
          <p:nvPr/>
        </p:nvSpPr>
        <p:spPr>
          <a:xfrm>
            <a:off x="4499134" y="1397556"/>
            <a:ext cx="2218373" cy="277178"/>
          </a:xfrm>
          <a:prstGeom prst="rect">
            <a:avLst/>
          </a:prstGeom>
          <a:noFill/>
          <a:ln/>
        </p:spPr>
        <p:txBody>
          <a:bodyPr wrap="none" lIns="0" tIns="0" rIns="0" bIns="0" rtlCol="0" anchor="t"/>
          <a:lstStyle/>
          <a:p>
            <a:pPr marL="0" indent="0" algn="ctr">
              <a:lnSpc>
                <a:spcPts val="2150"/>
              </a:lnSpc>
              <a:buNone/>
            </a:pPr>
            <a:r>
              <a:rPr lang="en-US" sz="1700" dirty="0">
                <a:solidFill>
                  <a:srgbClr val="76B9FF"/>
                </a:solidFill>
                <a:latin typeface="Roboto Slab" pitchFamily="34" charset="0"/>
                <a:ea typeface="Roboto Slab" pitchFamily="34" charset="-122"/>
                <a:cs typeface="Roboto Slab" pitchFamily="34" charset="-120"/>
              </a:rPr>
              <a:t>Dual Hotspots</a:t>
            </a:r>
            <a:endParaRPr lang="en-US" sz="1700" dirty="0"/>
          </a:p>
        </p:txBody>
      </p:sp>
      <p:sp>
        <p:nvSpPr>
          <p:cNvPr id="15" name="Text 5"/>
          <p:cNvSpPr/>
          <p:nvPr/>
        </p:nvSpPr>
        <p:spPr>
          <a:xfrm>
            <a:off x="4034671" y="1781175"/>
            <a:ext cx="3147417" cy="567928"/>
          </a:xfrm>
          <a:prstGeom prst="rect">
            <a:avLst/>
          </a:prstGeom>
          <a:noFill/>
          <a:ln/>
        </p:spPr>
        <p:txBody>
          <a:bodyPr wrap="square" lIns="0" tIns="0" rIns="0" bIns="0" rtlCol="0" anchor="t"/>
          <a:lstStyle/>
          <a:p>
            <a:pPr marL="0" indent="0" algn="ctr">
              <a:lnSpc>
                <a:spcPts val="2200"/>
              </a:lnSpc>
              <a:buNone/>
            </a:pPr>
            <a:r>
              <a:rPr lang="en-US" sz="1350" dirty="0">
                <a:solidFill>
                  <a:srgbClr val="D6E5EF"/>
                </a:solidFill>
                <a:latin typeface="Roboto" pitchFamily="34" charset="0"/>
                <a:ea typeface="Roboto" pitchFamily="34" charset="-122"/>
                <a:cs typeface="Roboto" pitchFamily="34" charset="-120"/>
              </a:rPr>
              <a:t>Two main activity concentrations: central position and own half</a:t>
            </a:r>
            <a:endParaRPr lang="en-US" sz="1350" dirty="0"/>
          </a:p>
        </p:txBody>
      </p:sp>
      <p:sp>
        <p:nvSpPr>
          <p:cNvPr id="16" name="Text 6"/>
          <p:cNvSpPr/>
          <p:nvPr/>
        </p:nvSpPr>
        <p:spPr>
          <a:xfrm>
            <a:off x="7912656" y="1397556"/>
            <a:ext cx="2218373" cy="277178"/>
          </a:xfrm>
          <a:prstGeom prst="rect">
            <a:avLst/>
          </a:prstGeom>
          <a:noFill/>
          <a:ln/>
        </p:spPr>
        <p:txBody>
          <a:bodyPr wrap="none" lIns="0" tIns="0" rIns="0" bIns="0" rtlCol="0" anchor="t"/>
          <a:lstStyle/>
          <a:p>
            <a:pPr marL="0" indent="0" algn="ctr">
              <a:lnSpc>
                <a:spcPts val="2150"/>
              </a:lnSpc>
              <a:buNone/>
            </a:pPr>
            <a:r>
              <a:rPr lang="en-US" sz="1700" dirty="0">
                <a:solidFill>
                  <a:srgbClr val="76B9FF"/>
                </a:solidFill>
                <a:latin typeface="Roboto Slab" pitchFamily="34" charset="0"/>
                <a:ea typeface="Roboto Slab" pitchFamily="34" charset="-122"/>
                <a:cs typeface="Roboto Slab" pitchFamily="34" charset="-120"/>
              </a:rPr>
              <a:t>Positional Instability</a:t>
            </a:r>
            <a:endParaRPr lang="en-US" sz="1700" dirty="0"/>
          </a:p>
        </p:txBody>
      </p:sp>
      <p:sp>
        <p:nvSpPr>
          <p:cNvPr id="17" name="Text 7"/>
          <p:cNvSpPr/>
          <p:nvPr/>
        </p:nvSpPr>
        <p:spPr>
          <a:xfrm>
            <a:off x="7448193" y="1781175"/>
            <a:ext cx="3147417" cy="567928"/>
          </a:xfrm>
          <a:prstGeom prst="rect">
            <a:avLst/>
          </a:prstGeom>
          <a:noFill/>
          <a:ln/>
        </p:spPr>
        <p:txBody>
          <a:bodyPr wrap="square" lIns="0" tIns="0" rIns="0" bIns="0" rtlCol="0" anchor="t"/>
          <a:lstStyle/>
          <a:p>
            <a:pPr marL="0" indent="0" algn="ctr">
              <a:lnSpc>
                <a:spcPts val="2200"/>
              </a:lnSpc>
              <a:buNone/>
            </a:pPr>
            <a:r>
              <a:rPr lang="en-US" sz="1350" dirty="0">
                <a:solidFill>
                  <a:srgbClr val="D6E5EF"/>
                </a:solidFill>
                <a:latin typeface="Roboto" pitchFamily="34" charset="0"/>
                <a:ea typeface="Roboto" pitchFamily="34" charset="-122"/>
                <a:cs typeface="Roboto" pitchFamily="34" charset="-120"/>
              </a:rPr>
              <a:t>Frequent movement outside of designated defensive zone</a:t>
            </a:r>
            <a:endParaRPr lang="en-US" sz="1350" dirty="0"/>
          </a:p>
        </p:txBody>
      </p:sp>
      <p:sp>
        <p:nvSpPr>
          <p:cNvPr id="18" name="Text 8"/>
          <p:cNvSpPr/>
          <p:nvPr/>
        </p:nvSpPr>
        <p:spPr>
          <a:xfrm>
            <a:off x="11326297" y="2701766"/>
            <a:ext cx="2218373" cy="277178"/>
          </a:xfrm>
          <a:prstGeom prst="rect">
            <a:avLst/>
          </a:prstGeom>
          <a:noFill/>
          <a:ln/>
        </p:spPr>
        <p:txBody>
          <a:bodyPr wrap="none" lIns="0" tIns="0" rIns="0" bIns="0" rtlCol="0" anchor="t"/>
          <a:lstStyle/>
          <a:p>
            <a:pPr marL="0" indent="0" algn="ctr">
              <a:lnSpc>
                <a:spcPts val="2150"/>
              </a:lnSpc>
              <a:buNone/>
            </a:pPr>
            <a:r>
              <a:rPr lang="en-US" sz="1700" dirty="0">
                <a:solidFill>
                  <a:srgbClr val="76B9FF"/>
                </a:solidFill>
                <a:latin typeface="Roboto Slab" pitchFamily="34" charset="0"/>
                <a:ea typeface="Roboto Slab" pitchFamily="34" charset="-122"/>
                <a:cs typeface="Roboto Slab" pitchFamily="34" charset="-120"/>
              </a:rPr>
              <a:t>Reactive Defending</a:t>
            </a:r>
            <a:endParaRPr lang="en-US" sz="1700" dirty="0"/>
          </a:p>
        </p:txBody>
      </p:sp>
      <p:sp>
        <p:nvSpPr>
          <p:cNvPr id="19" name="Text 9"/>
          <p:cNvSpPr/>
          <p:nvPr/>
        </p:nvSpPr>
        <p:spPr>
          <a:xfrm>
            <a:off x="10861715" y="3085386"/>
            <a:ext cx="3147536" cy="567928"/>
          </a:xfrm>
          <a:prstGeom prst="rect">
            <a:avLst/>
          </a:prstGeom>
          <a:noFill/>
          <a:ln/>
        </p:spPr>
        <p:txBody>
          <a:bodyPr wrap="square" lIns="0" tIns="0" rIns="0" bIns="0" rtlCol="0" anchor="t"/>
          <a:lstStyle/>
          <a:p>
            <a:pPr marL="0" indent="0" algn="ctr">
              <a:lnSpc>
                <a:spcPts val="2200"/>
              </a:lnSpc>
              <a:buNone/>
            </a:pPr>
            <a:r>
              <a:rPr lang="en-US" sz="1350" dirty="0">
                <a:solidFill>
                  <a:srgbClr val="D6E5EF"/>
                </a:solidFill>
                <a:latin typeface="Roboto" pitchFamily="34" charset="0"/>
                <a:ea typeface="Roboto" pitchFamily="34" charset="-122"/>
                <a:cs typeface="Roboto" pitchFamily="34" charset="-120"/>
              </a:rPr>
              <a:t>Movement patterns suggest responding to threats rather than preventing them</a:t>
            </a:r>
            <a:endParaRPr lang="en-US" sz="1350" dirty="0"/>
          </a:p>
        </p:txBody>
      </p:sp>
      <p:sp>
        <p:nvSpPr>
          <p:cNvPr id="21" name="Rectángulo 20">
            <a:extLst>
              <a:ext uri="{FF2B5EF4-FFF2-40B4-BE49-F238E27FC236}">
                <a16:creationId xmlns:a16="http://schemas.microsoft.com/office/drawing/2014/main" id="{E369FF69-D2B5-C98A-31D1-D1052D051D45}"/>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19426"/>
            <a:ext cx="12667893"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Draw Match Analysis: Club Brugge vs Union SG</a:t>
            </a:r>
            <a:endParaRPr lang="en-US" sz="4450" dirty="0"/>
          </a:p>
        </p:txBody>
      </p:sp>
      <p:sp>
        <p:nvSpPr>
          <p:cNvPr id="3" name="Shape 1"/>
          <p:cNvSpPr/>
          <p:nvPr/>
        </p:nvSpPr>
        <p:spPr>
          <a:xfrm>
            <a:off x="793910" y="3662863"/>
            <a:ext cx="4196358" cy="2395657"/>
          </a:xfrm>
          <a:prstGeom prst="roundRect">
            <a:avLst>
              <a:gd name="adj" fmla="val 1420"/>
            </a:avLst>
          </a:prstGeom>
          <a:solidFill>
            <a:srgbClr val="3F4652"/>
          </a:solidFill>
          <a:ln/>
        </p:spPr>
        <p:txBody>
          <a:bodyPr/>
          <a:lstStyle/>
          <a:p>
            <a:endParaRPr lang="es-ES"/>
          </a:p>
        </p:txBody>
      </p:sp>
      <p:sp>
        <p:nvSpPr>
          <p:cNvPr id="4" name="Text 2"/>
          <p:cNvSpPr/>
          <p:nvPr/>
        </p:nvSpPr>
        <p:spPr>
          <a:xfrm>
            <a:off x="1020724" y="3897868"/>
            <a:ext cx="2905006"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Balanced Distribution</a:t>
            </a:r>
            <a:endParaRPr lang="en-US" sz="2200" dirty="0"/>
          </a:p>
        </p:txBody>
      </p:sp>
      <p:sp>
        <p:nvSpPr>
          <p:cNvPr id="5" name="Text 3"/>
          <p:cNvSpPr/>
          <p:nvPr/>
        </p:nvSpPr>
        <p:spPr>
          <a:xfrm>
            <a:off x="1020724" y="4388286"/>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Movement pattern shows more even distribution across defensive zones compared to both win and loss scenarios</a:t>
            </a:r>
            <a:endParaRPr lang="en-US" sz="1750" dirty="0"/>
          </a:p>
        </p:txBody>
      </p:sp>
      <p:sp>
        <p:nvSpPr>
          <p:cNvPr id="6" name="Shape 4"/>
          <p:cNvSpPr/>
          <p:nvPr/>
        </p:nvSpPr>
        <p:spPr>
          <a:xfrm>
            <a:off x="5216961" y="3678907"/>
            <a:ext cx="4196358" cy="2395657"/>
          </a:xfrm>
          <a:prstGeom prst="roundRect">
            <a:avLst>
              <a:gd name="adj" fmla="val 1420"/>
            </a:avLst>
          </a:prstGeom>
          <a:solidFill>
            <a:srgbClr val="3F4652"/>
          </a:solidFill>
          <a:ln/>
        </p:spPr>
        <p:txBody>
          <a:bodyPr/>
          <a:lstStyle/>
          <a:p>
            <a:endParaRPr lang="es-ES"/>
          </a:p>
        </p:txBody>
      </p:sp>
      <p:sp>
        <p:nvSpPr>
          <p:cNvPr id="7" name="Text 5"/>
          <p:cNvSpPr/>
          <p:nvPr/>
        </p:nvSpPr>
        <p:spPr>
          <a:xfrm>
            <a:off x="5443896" y="38978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Central Tendency</a:t>
            </a:r>
            <a:endParaRPr lang="en-US" sz="2200" dirty="0"/>
          </a:p>
        </p:txBody>
      </p:sp>
      <p:sp>
        <p:nvSpPr>
          <p:cNvPr id="8" name="Text 6"/>
          <p:cNvSpPr/>
          <p:nvPr/>
        </p:nvSpPr>
        <p:spPr>
          <a:xfrm>
            <a:off x="5443896" y="4388286"/>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Slightly increased activity in central areas while maintaining reasonable flank coverage</a:t>
            </a:r>
            <a:endParaRPr lang="en-US" sz="1750" dirty="0"/>
          </a:p>
        </p:txBody>
      </p:sp>
      <p:sp>
        <p:nvSpPr>
          <p:cNvPr id="9" name="Shape 7"/>
          <p:cNvSpPr/>
          <p:nvPr/>
        </p:nvSpPr>
        <p:spPr>
          <a:xfrm>
            <a:off x="9640253" y="3662863"/>
            <a:ext cx="4196358" cy="2395657"/>
          </a:xfrm>
          <a:prstGeom prst="roundRect">
            <a:avLst>
              <a:gd name="adj" fmla="val 1420"/>
            </a:avLst>
          </a:prstGeom>
          <a:solidFill>
            <a:srgbClr val="3F4652"/>
          </a:solidFill>
          <a:ln/>
        </p:spPr>
        <p:txBody>
          <a:bodyPr/>
          <a:lstStyle/>
          <a:p>
            <a:endParaRPr lang="es-ES"/>
          </a:p>
        </p:txBody>
      </p:sp>
      <p:sp>
        <p:nvSpPr>
          <p:cNvPr id="10" name="Text 8"/>
          <p:cNvSpPr/>
          <p:nvPr/>
        </p:nvSpPr>
        <p:spPr>
          <a:xfrm>
            <a:off x="9867068" y="38978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Moderate Flexibility</a:t>
            </a:r>
            <a:endParaRPr lang="en-US" sz="2200" dirty="0"/>
          </a:p>
        </p:txBody>
      </p:sp>
      <p:sp>
        <p:nvSpPr>
          <p:cNvPr id="11" name="Text 9"/>
          <p:cNvSpPr/>
          <p:nvPr/>
        </p:nvSpPr>
        <p:spPr>
          <a:xfrm>
            <a:off x="9867068" y="4388286"/>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Neither strictly zonal nor completely free-roaming, suggesting a hybrid defensive approach</a:t>
            </a:r>
            <a:endParaRPr lang="en-US" sz="1750" dirty="0"/>
          </a:p>
        </p:txBody>
      </p:sp>
      <p:sp>
        <p:nvSpPr>
          <p:cNvPr id="12" name="Text 10"/>
          <p:cNvSpPr/>
          <p:nvPr/>
        </p:nvSpPr>
        <p:spPr>
          <a:xfrm>
            <a:off x="793790" y="4932640"/>
            <a:ext cx="13042821" cy="217741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3" name="Rectángulo 12">
            <a:extLst>
              <a:ext uri="{FF2B5EF4-FFF2-40B4-BE49-F238E27FC236}">
                <a16:creationId xmlns:a16="http://schemas.microsoft.com/office/drawing/2014/main" id="{FF06CFC8-0E1E-3191-E1C9-2E5F5DCEC24F}"/>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4172783"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Comparative Defensive Metrics</a:t>
            </a:r>
            <a:endParaRPr lang="en-US" sz="2200" dirty="0"/>
          </a:p>
        </p:txBody>
      </p:sp>
      <p:sp>
        <p:nvSpPr>
          <p:cNvPr id="4" name="Shape 1"/>
          <p:cNvSpPr/>
          <p:nvPr/>
        </p:nvSpPr>
        <p:spPr>
          <a:xfrm>
            <a:off x="4552893" y="7932294"/>
            <a:ext cx="113348" cy="113348"/>
          </a:xfrm>
          <a:prstGeom prst="roundRect">
            <a:avLst>
              <a:gd name="adj" fmla="val 16134"/>
            </a:avLst>
          </a:prstGeom>
          <a:solidFill>
            <a:srgbClr val="1770CF"/>
          </a:solidFill>
          <a:ln/>
        </p:spPr>
        <p:txBody>
          <a:bodyPr/>
          <a:lstStyle/>
          <a:p>
            <a:endParaRPr lang="es-ES"/>
          </a:p>
        </p:txBody>
      </p:sp>
      <p:sp>
        <p:nvSpPr>
          <p:cNvPr id="5" name="Text 2"/>
          <p:cNvSpPr/>
          <p:nvPr/>
        </p:nvSpPr>
        <p:spPr>
          <a:xfrm>
            <a:off x="4731537" y="7932294"/>
            <a:ext cx="190738" cy="113348"/>
          </a:xfrm>
          <a:prstGeom prst="rect">
            <a:avLst/>
          </a:prstGeom>
          <a:noFill/>
          <a:ln/>
        </p:spPr>
        <p:txBody>
          <a:bodyPr wrap="none" lIns="0" tIns="0" rIns="0" bIns="0" rtlCol="0" anchor="t"/>
          <a:lstStyle/>
          <a:p>
            <a:pPr marL="0" indent="0" algn="l">
              <a:lnSpc>
                <a:spcPts val="850"/>
              </a:lnSpc>
              <a:buNone/>
            </a:pPr>
            <a:r>
              <a:rPr lang="en-US" sz="850" dirty="0">
                <a:solidFill>
                  <a:srgbClr val="D6E5EF"/>
                </a:solidFill>
                <a:latin typeface="Roboto" pitchFamily="34" charset="0"/>
                <a:ea typeface="Roboto" pitchFamily="34" charset="-122"/>
                <a:cs typeface="Roboto" pitchFamily="34" charset="-120"/>
              </a:rPr>
              <a:t>Win</a:t>
            </a:r>
            <a:endParaRPr lang="en-US" sz="850" dirty="0"/>
          </a:p>
        </p:txBody>
      </p:sp>
      <p:sp>
        <p:nvSpPr>
          <p:cNvPr id="6" name="Shape 3"/>
          <p:cNvSpPr/>
          <p:nvPr/>
        </p:nvSpPr>
        <p:spPr>
          <a:xfrm>
            <a:off x="7099221" y="7932294"/>
            <a:ext cx="113348" cy="113348"/>
          </a:xfrm>
          <a:prstGeom prst="roundRect">
            <a:avLst>
              <a:gd name="adj" fmla="val 16134"/>
            </a:avLst>
          </a:prstGeom>
          <a:solidFill>
            <a:srgbClr val="4F9BEB"/>
          </a:solidFill>
          <a:ln/>
        </p:spPr>
        <p:txBody>
          <a:bodyPr/>
          <a:lstStyle/>
          <a:p>
            <a:endParaRPr lang="es-ES"/>
          </a:p>
        </p:txBody>
      </p:sp>
      <p:sp>
        <p:nvSpPr>
          <p:cNvPr id="7" name="Text 4"/>
          <p:cNvSpPr/>
          <p:nvPr/>
        </p:nvSpPr>
        <p:spPr>
          <a:xfrm>
            <a:off x="7308784" y="7932294"/>
            <a:ext cx="257413" cy="113348"/>
          </a:xfrm>
          <a:prstGeom prst="rect">
            <a:avLst/>
          </a:prstGeom>
          <a:noFill/>
          <a:ln/>
        </p:spPr>
        <p:txBody>
          <a:bodyPr wrap="none" lIns="0" tIns="0" rIns="0" bIns="0" rtlCol="0" anchor="t"/>
          <a:lstStyle/>
          <a:p>
            <a:pPr marL="0" indent="0" algn="l">
              <a:lnSpc>
                <a:spcPts val="850"/>
              </a:lnSpc>
              <a:buNone/>
            </a:pPr>
            <a:r>
              <a:rPr lang="en-US" sz="850" dirty="0">
                <a:solidFill>
                  <a:srgbClr val="D6E5EF"/>
                </a:solidFill>
                <a:latin typeface="Roboto" pitchFamily="34" charset="0"/>
                <a:ea typeface="Roboto" pitchFamily="34" charset="-122"/>
                <a:cs typeface="Roboto" pitchFamily="34" charset="-120"/>
              </a:rPr>
              <a:t>Draw</a:t>
            </a:r>
            <a:endParaRPr lang="en-US" sz="850" dirty="0"/>
          </a:p>
        </p:txBody>
      </p:sp>
      <p:sp>
        <p:nvSpPr>
          <p:cNvPr id="8" name="Shape 5"/>
          <p:cNvSpPr/>
          <p:nvPr/>
        </p:nvSpPr>
        <p:spPr>
          <a:xfrm>
            <a:off x="9722882" y="7932294"/>
            <a:ext cx="113348" cy="113348"/>
          </a:xfrm>
          <a:prstGeom prst="roundRect">
            <a:avLst>
              <a:gd name="adj" fmla="val 16134"/>
            </a:avLst>
          </a:prstGeom>
          <a:solidFill>
            <a:srgbClr val="9CC6F4"/>
          </a:solidFill>
          <a:ln/>
        </p:spPr>
        <p:txBody>
          <a:bodyPr/>
          <a:lstStyle/>
          <a:p>
            <a:endParaRPr lang="es-ES"/>
          </a:p>
        </p:txBody>
      </p:sp>
      <p:sp>
        <p:nvSpPr>
          <p:cNvPr id="9" name="Text 6"/>
          <p:cNvSpPr/>
          <p:nvPr/>
        </p:nvSpPr>
        <p:spPr>
          <a:xfrm>
            <a:off x="9912066" y="7932294"/>
            <a:ext cx="242768" cy="113348"/>
          </a:xfrm>
          <a:prstGeom prst="rect">
            <a:avLst/>
          </a:prstGeom>
          <a:noFill/>
          <a:ln/>
        </p:spPr>
        <p:txBody>
          <a:bodyPr wrap="none" lIns="0" tIns="0" rIns="0" bIns="0" rtlCol="0" anchor="t"/>
          <a:lstStyle/>
          <a:p>
            <a:pPr marL="0" indent="0" algn="l">
              <a:lnSpc>
                <a:spcPts val="850"/>
              </a:lnSpc>
              <a:buNone/>
            </a:pPr>
            <a:r>
              <a:rPr lang="en-US" sz="850" dirty="0">
                <a:solidFill>
                  <a:srgbClr val="D6E5EF"/>
                </a:solidFill>
                <a:latin typeface="Roboto" pitchFamily="34" charset="0"/>
                <a:ea typeface="Roboto" pitchFamily="34" charset="-122"/>
                <a:cs typeface="Roboto" pitchFamily="34" charset="-120"/>
              </a:rPr>
              <a:t>Loss</a:t>
            </a:r>
            <a:endParaRPr lang="en-US" sz="850" dirty="0"/>
          </a:p>
        </p:txBody>
      </p:sp>
      <p:pic>
        <p:nvPicPr>
          <p:cNvPr id="10" name="Image 1" descr="preencoded.png"/>
          <p:cNvPicPr>
            <a:picLocks noChangeAspect="1"/>
          </p:cNvPicPr>
          <p:nvPr/>
        </p:nvPicPr>
        <p:blipFill>
          <a:blip r:embed="rId3"/>
          <a:stretch>
            <a:fillRect/>
          </a:stretch>
        </p:blipFill>
        <p:spPr>
          <a:xfrm>
            <a:off x="1928099" y="963930"/>
            <a:ext cx="10568940" cy="6301740"/>
          </a:xfrm>
          <a:prstGeom prst="rect">
            <a:avLst/>
          </a:prstGeom>
        </p:spPr>
      </p:pic>
      <p:sp>
        <p:nvSpPr>
          <p:cNvPr id="11" name="Text 7"/>
          <p:cNvSpPr/>
          <p:nvPr/>
        </p:nvSpPr>
        <p:spPr>
          <a:xfrm>
            <a:off x="396835" y="15198209"/>
            <a:ext cx="13836729" cy="544354"/>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 When comparing the defensive metrics across all three matches, a clear correlation emerges between positioning patterns and match outcomes. Zone control—the ability to maintain designated defensive responsibilities—shows the strongest relationship with positive results. In the winning match, Mechele's zone control reached a high score of 9, compared to just 3 in the loss. Conversely, movement spread (a measure of positional chaos) was highest in the defeat. The relationship between these metrics provides compelling evidence that disciplined positioning contributes significantly to defensive success and, ultimately, match results.</a:t>
            </a:r>
            <a:endParaRPr lang="en-US" sz="850" dirty="0"/>
          </a:p>
        </p:txBody>
      </p:sp>
      <p:sp>
        <p:nvSpPr>
          <p:cNvPr id="12" name="Rectángulo 11">
            <a:extLst>
              <a:ext uri="{FF2B5EF4-FFF2-40B4-BE49-F238E27FC236}">
                <a16:creationId xmlns:a16="http://schemas.microsoft.com/office/drawing/2014/main" id="{8AD2ED0A-66AB-D7C6-3C64-001F4C3168FE}"/>
              </a:ext>
            </a:extLst>
          </p:cNvPr>
          <p:cNvSpPr/>
          <p:nvPr/>
        </p:nvSpPr>
        <p:spPr>
          <a:xfrm>
            <a:off x="12813632" y="7748337"/>
            <a:ext cx="1816768" cy="481263"/>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DD67DD6-6754-9409-5F7F-F32A1870011A}"/>
              </a:ext>
            </a:extLst>
          </p:cNvPr>
          <p:cNvPicPr>
            <a:picLocks noChangeAspect="1"/>
          </p:cNvPicPr>
          <p:nvPr/>
        </p:nvPicPr>
        <p:blipFill>
          <a:blip r:embed="rId2"/>
          <a:stretch>
            <a:fillRect/>
          </a:stretch>
        </p:blipFill>
        <p:spPr>
          <a:xfrm>
            <a:off x="2066192" y="1527858"/>
            <a:ext cx="10498015" cy="6141792"/>
          </a:xfrm>
          <a:prstGeom prst="rect">
            <a:avLst/>
          </a:prstGeom>
        </p:spPr>
      </p:pic>
      <p:sp>
        <p:nvSpPr>
          <p:cNvPr id="4" name="CuadroTexto 3">
            <a:extLst>
              <a:ext uri="{FF2B5EF4-FFF2-40B4-BE49-F238E27FC236}">
                <a16:creationId xmlns:a16="http://schemas.microsoft.com/office/drawing/2014/main" id="{E48947B4-EBC5-BB28-DC53-27BE82D9F092}"/>
              </a:ext>
            </a:extLst>
          </p:cNvPr>
          <p:cNvSpPr txBox="1"/>
          <p:nvPr/>
        </p:nvSpPr>
        <p:spPr>
          <a:xfrm>
            <a:off x="1226916" y="381965"/>
            <a:ext cx="11250593" cy="777136"/>
          </a:xfrm>
          <a:prstGeom prst="rect">
            <a:avLst/>
          </a:prstGeom>
          <a:noFill/>
        </p:spPr>
        <p:txBody>
          <a:bodyPr wrap="square" rtlCol="0">
            <a:spAutoFit/>
          </a:bodyPr>
          <a:lstStyle/>
          <a:p>
            <a:r>
              <a:rPr lang="es-ES" sz="4450" dirty="0" err="1">
                <a:solidFill>
                  <a:srgbClr val="76B9FF"/>
                </a:solidFill>
                <a:latin typeface="Roboto Slab" pitchFamily="34" charset="0"/>
                <a:ea typeface="Roboto Slab" pitchFamily="34" charset="-122"/>
                <a:cs typeface="Roboto Slab" pitchFamily="34" charset="-120"/>
              </a:rPr>
              <a:t>Vaep</a:t>
            </a:r>
            <a:endParaRPr lang="es-ES" sz="4450" dirty="0">
              <a:solidFill>
                <a:srgbClr val="76B9FF"/>
              </a:solidFill>
              <a:latin typeface="Roboto Slab" pitchFamily="34" charset="0"/>
              <a:ea typeface="Roboto Slab" pitchFamily="34" charset="-122"/>
              <a:cs typeface="Roboto Slab" pitchFamily="34" charset="-120"/>
            </a:endParaRPr>
          </a:p>
        </p:txBody>
      </p:sp>
      <p:sp>
        <p:nvSpPr>
          <p:cNvPr id="5" name="Rectángulo 4">
            <a:extLst>
              <a:ext uri="{FF2B5EF4-FFF2-40B4-BE49-F238E27FC236}">
                <a16:creationId xmlns:a16="http://schemas.microsoft.com/office/drawing/2014/main" id="{F605489B-6687-4B26-E816-5930B5F527B0}"/>
              </a:ext>
            </a:extLst>
          </p:cNvPr>
          <p:cNvSpPr/>
          <p:nvPr/>
        </p:nvSpPr>
        <p:spPr>
          <a:xfrm>
            <a:off x="12836324" y="7805510"/>
            <a:ext cx="1585732" cy="312516"/>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1616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99CD35E-8D3B-4BCC-950E-602AE740C8EB}"/>
              </a:ext>
            </a:extLst>
          </p:cNvPr>
          <p:cNvPicPr>
            <a:picLocks noChangeAspect="1"/>
          </p:cNvPicPr>
          <p:nvPr/>
        </p:nvPicPr>
        <p:blipFill>
          <a:blip r:embed="rId2"/>
          <a:stretch>
            <a:fillRect/>
          </a:stretch>
        </p:blipFill>
        <p:spPr>
          <a:xfrm>
            <a:off x="2152891" y="1404778"/>
            <a:ext cx="10972800" cy="6620651"/>
          </a:xfrm>
          <a:prstGeom prst="rect">
            <a:avLst/>
          </a:prstGeom>
        </p:spPr>
      </p:pic>
      <p:sp>
        <p:nvSpPr>
          <p:cNvPr id="6" name="CuadroTexto 5">
            <a:extLst>
              <a:ext uri="{FF2B5EF4-FFF2-40B4-BE49-F238E27FC236}">
                <a16:creationId xmlns:a16="http://schemas.microsoft.com/office/drawing/2014/main" id="{0574027D-8831-FAD6-D8D3-0E378F04436C}"/>
              </a:ext>
            </a:extLst>
          </p:cNvPr>
          <p:cNvSpPr txBox="1"/>
          <p:nvPr/>
        </p:nvSpPr>
        <p:spPr>
          <a:xfrm>
            <a:off x="1064871" y="486137"/>
            <a:ext cx="11620982" cy="623248"/>
          </a:xfrm>
          <a:prstGeom prst="rect">
            <a:avLst/>
          </a:prstGeom>
          <a:noFill/>
        </p:spPr>
        <p:txBody>
          <a:bodyPr wrap="square" rtlCol="0">
            <a:spAutoFit/>
          </a:bodyPr>
          <a:lstStyle/>
          <a:p>
            <a:r>
              <a:rPr lang="es-ES" sz="3450" dirty="0">
                <a:solidFill>
                  <a:srgbClr val="76B9FF"/>
                </a:solidFill>
                <a:latin typeface="Roboto Slab" pitchFamily="34" charset="0"/>
                <a:ea typeface="Roboto Slab" pitchFamily="34" charset="-122"/>
                <a:cs typeface="Roboto Slab" pitchFamily="34" charset="-120"/>
              </a:rPr>
              <a:t>Defensive</a:t>
            </a:r>
            <a:r>
              <a:rPr lang="es-ES" b="0" i="0" dirty="0">
                <a:effectLst/>
                <a:latin typeface="gg sans"/>
              </a:rPr>
              <a:t> </a:t>
            </a:r>
            <a:r>
              <a:rPr lang="es-ES" sz="3450" dirty="0" err="1">
                <a:solidFill>
                  <a:srgbClr val="76B9FF"/>
                </a:solidFill>
                <a:latin typeface="Roboto Slab" pitchFamily="34" charset="0"/>
                <a:ea typeface="Roboto Slab" pitchFamily="34" charset="-122"/>
                <a:cs typeface="Roboto Slab" pitchFamily="34" charset="-120"/>
              </a:rPr>
              <a:t>Actions</a:t>
            </a:r>
            <a:endParaRPr lang="es-ES" sz="3450" dirty="0">
              <a:solidFill>
                <a:srgbClr val="76B9FF"/>
              </a:solidFill>
              <a:latin typeface="Roboto Slab" pitchFamily="34" charset="0"/>
              <a:ea typeface="Roboto Slab" pitchFamily="34" charset="-122"/>
              <a:cs typeface="Roboto Slab" pitchFamily="34" charset="-120"/>
            </a:endParaRPr>
          </a:p>
        </p:txBody>
      </p:sp>
      <p:sp>
        <p:nvSpPr>
          <p:cNvPr id="7" name="Rectángulo 6">
            <a:extLst>
              <a:ext uri="{FF2B5EF4-FFF2-40B4-BE49-F238E27FC236}">
                <a16:creationId xmlns:a16="http://schemas.microsoft.com/office/drawing/2014/main" id="{DBE14555-1311-22AE-4E23-203B11C88BBD}"/>
              </a:ext>
            </a:extLst>
          </p:cNvPr>
          <p:cNvSpPr/>
          <p:nvPr/>
        </p:nvSpPr>
        <p:spPr>
          <a:xfrm>
            <a:off x="13206714" y="7805510"/>
            <a:ext cx="1203767" cy="312516"/>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68842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12EEF92499C5444B36C44A7983C6297" ma:contentTypeVersion="9" ma:contentTypeDescription="Crear nuevo documento." ma:contentTypeScope="" ma:versionID="8fcaf213aeaafa2a7a1e56f86a6907c8">
  <xsd:schema xmlns:xsd="http://www.w3.org/2001/XMLSchema" xmlns:xs="http://www.w3.org/2001/XMLSchema" xmlns:p="http://schemas.microsoft.com/office/2006/metadata/properties" xmlns:ns3="b6e5b8c0-f349-447e-af4a-3eebd7f0bc3a" xmlns:ns4="ac96f5d9-9241-47ce-845e-c38daf598695" targetNamespace="http://schemas.microsoft.com/office/2006/metadata/properties" ma:root="true" ma:fieldsID="a81410aab5c6286230a71dc9d8524d1b" ns3:_="" ns4:_="">
    <xsd:import namespace="b6e5b8c0-f349-447e-af4a-3eebd7f0bc3a"/>
    <xsd:import namespace="ac96f5d9-9241-47ce-845e-c38daf598695"/>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3:MediaServiceSearchPropertie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e5b8c0-f349-447e-af4a-3eebd7f0bc3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96f5d9-9241-47ce-845e-c38daf598695" elementFormDefault="qualified">
    <xsd:import namespace="http://schemas.microsoft.com/office/2006/documentManagement/types"/>
    <xsd:import namespace="http://schemas.microsoft.com/office/infopath/2007/PartnerControls"/>
    <xsd:element name="SharedWithUsers" ma:index="13"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les de uso compartido" ma:internalName="SharedWithDetails" ma:readOnly="true">
      <xsd:simpleType>
        <xsd:restriction base="dms:Note">
          <xsd:maxLength value="255"/>
        </xsd:restriction>
      </xsd:simpleType>
    </xsd:element>
    <xsd:element name="SharingHintHash" ma:index="15"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6e5b8c0-f349-447e-af4a-3eebd7f0bc3a" xsi:nil="true"/>
  </documentManagement>
</p:properties>
</file>

<file path=customXml/itemProps1.xml><?xml version="1.0" encoding="utf-8"?>
<ds:datastoreItem xmlns:ds="http://schemas.openxmlformats.org/officeDocument/2006/customXml" ds:itemID="{2A5C25BB-A2E6-4E60-A9D5-71841411A59E}">
  <ds:schemaRefs>
    <ds:schemaRef ds:uri="http://schemas.microsoft.com/sharepoint/v3/contenttype/forms"/>
  </ds:schemaRefs>
</ds:datastoreItem>
</file>

<file path=customXml/itemProps2.xml><?xml version="1.0" encoding="utf-8"?>
<ds:datastoreItem xmlns:ds="http://schemas.openxmlformats.org/officeDocument/2006/customXml" ds:itemID="{DB356FBB-E21C-4E3F-AB0B-AC48BD1780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e5b8c0-f349-447e-af4a-3eebd7f0bc3a"/>
    <ds:schemaRef ds:uri="ac96f5d9-9241-47ce-845e-c38daf5986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E72B3B-FFBA-44B3-82F6-CD5CDD45AB32}">
  <ds:schemaRefs>
    <ds:schemaRef ds:uri="http://schemas.microsoft.com/office/2006/metadata/properties"/>
    <ds:schemaRef ds:uri="http://schemas.microsoft.com/office/infopath/2007/PartnerControls"/>
    <ds:schemaRef ds:uri="b6e5b8c0-f349-447e-af4a-3eebd7f0bc3a"/>
  </ds:schemaRefs>
</ds:datastoreItem>
</file>

<file path=docProps/app.xml><?xml version="1.0" encoding="utf-8"?>
<Properties xmlns="http://schemas.openxmlformats.org/officeDocument/2006/extended-properties" xmlns:vt="http://schemas.openxmlformats.org/officeDocument/2006/docPropsVTypes">
  <TotalTime>408</TotalTime>
  <Words>655</Words>
  <Application>Microsoft Office PowerPoint</Application>
  <PresentationFormat>Aangepast</PresentationFormat>
  <Paragraphs>132</Paragraphs>
  <Slides>15</Slides>
  <Notes>12</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15</vt:i4>
      </vt:variant>
    </vt:vector>
  </HeadingPairs>
  <TitlesOfParts>
    <vt:vector size="22" baseType="lpstr">
      <vt:lpstr>Agency FB</vt:lpstr>
      <vt:lpstr>gg sans</vt:lpstr>
      <vt:lpstr>Roboto SB</vt:lpstr>
      <vt:lpstr>Arial</vt:lpstr>
      <vt:lpstr>Roboto Slab</vt:lpstr>
      <vt:lpstr>Roboto</vt: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Bakhmadov Adam [student]</cp:lastModifiedBy>
  <cp:revision>7</cp:revision>
  <dcterms:created xsi:type="dcterms:W3CDTF">2025-04-03T08:05:15Z</dcterms:created>
  <dcterms:modified xsi:type="dcterms:W3CDTF">2025-04-04T09:07:43Z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0x010100012EEF92499C5444B36C44A7983C6297</vt:lpwstr>
  </property>
</Properties>
</file>